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4" r:id="rId5"/>
    <p:sldId id="265" r:id="rId6"/>
    <p:sldId id="259" r:id="rId7"/>
    <p:sldId id="270" r:id="rId8"/>
    <p:sldId id="267" r:id="rId9"/>
    <p:sldId id="260" r:id="rId10"/>
    <p:sldId id="269" r:id="rId11"/>
    <p:sldId id="262" r:id="rId12"/>
    <p:sldId id="263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4E0"/>
    <a:srgbClr val="F5EFD3"/>
    <a:srgbClr val="FCF6EE"/>
    <a:srgbClr val="F7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B555B-D4E0-494B-863C-AC55AEA6916D}" type="doc">
      <dgm:prSet loTypeId="urn:microsoft.com/office/officeart/2008/layout/BendingPictureCaption" loCatId="picture" qsTypeId="urn:microsoft.com/office/officeart/2005/8/quickstyle/simple2" qsCatId="simple" csTypeId="urn:microsoft.com/office/officeart/2005/8/colors/accent2_3" csCatId="accent2" phldr="1"/>
      <dgm:spPr/>
    </dgm:pt>
    <dgm:pt modelId="{876ED33B-366B-4560-B950-F48ABCF119B1}">
      <dgm:prSet phldrT="[Texte]"/>
      <dgm:spPr/>
      <dgm:t>
        <a:bodyPr/>
        <a:lstStyle/>
        <a:p>
          <a:r>
            <a:rPr lang="fr-FR" dirty="0" smtClean="0"/>
            <a:t>Forte mobilisation </a:t>
          </a:r>
          <a:br>
            <a:rPr lang="fr-FR" dirty="0" smtClean="0"/>
          </a:br>
          <a:r>
            <a:rPr lang="fr-FR" dirty="0" smtClean="0"/>
            <a:t>contre la Vente du patrimoine municipal !</a:t>
          </a:r>
          <a:endParaRPr lang="fr-FR" dirty="0"/>
        </a:p>
      </dgm:t>
    </dgm:pt>
    <dgm:pt modelId="{8910AF4B-7701-40ED-B8BD-40FC4C57D3CF}" type="parTrans" cxnId="{1D60FB51-3EAD-4F65-B82F-9114C970BFD5}">
      <dgm:prSet/>
      <dgm:spPr/>
      <dgm:t>
        <a:bodyPr/>
        <a:lstStyle/>
        <a:p>
          <a:endParaRPr lang="fr-FR"/>
        </a:p>
      </dgm:t>
    </dgm:pt>
    <dgm:pt modelId="{D0706207-F4AC-4658-9509-F020EF119A57}" type="sibTrans" cxnId="{1D60FB51-3EAD-4F65-B82F-9114C970BFD5}">
      <dgm:prSet/>
      <dgm:spPr/>
      <dgm:t>
        <a:bodyPr/>
        <a:lstStyle/>
        <a:p>
          <a:endParaRPr lang="fr-FR"/>
        </a:p>
      </dgm:t>
    </dgm:pt>
    <dgm:pt modelId="{F81FCF9B-2DDE-401E-AB27-64A36A2D34B2}" type="pres">
      <dgm:prSet presAssocID="{B3CB555B-D4E0-494B-863C-AC55AEA6916D}" presName="diagram" presStyleCnt="0">
        <dgm:presLayoutVars>
          <dgm:dir/>
        </dgm:presLayoutVars>
      </dgm:prSet>
      <dgm:spPr/>
    </dgm:pt>
    <dgm:pt modelId="{A2D0FA37-6FDA-48F3-AC24-20A1F61AB1EA}" type="pres">
      <dgm:prSet presAssocID="{876ED33B-366B-4560-B950-F48ABCF119B1}" presName="composite" presStyleCnt="0"/>
      <dgm:spPr/>
    </dgm:pt>
    <dgm:pt modelId="{9890DDB7-936D-43B6-8E61-7636A7BF9FC0}" type="pres">
      <dgm:prSet presAssocID="{876ED33B-366B-4560-B950-F48ABCF119B1}" presName="Image" presStyleLbl="bgShp" presStyleIdx="0" presStyleCnt="1" custScaleX="102097" custScaleY="102902" custLinFactNeighborX="8650" custLinFactNeighborY="511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BBFA4BD-37F0-43C2-AE47-E69C56C7C897}" type="pres">
      <dgm:prSet presAssocID="{876ED33B-366B-4560-B950-F48ABCF119B1}" presName="Parent" presStyleLbl="node0" presStyleIdx="0" presStyleCnt="1" custScaleX="122905" custScaleY="64332" custLinFactY="-133705" custLinFactNeighborX="-5705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86CE6BB-40F2-47B4-9B85-97703246FA60}" type="presOf" srcId="{876ED33B-366B-4560-B950-F48ABCF119B1}" destId="{7BBFA4BD-37F0-43C2-AE47-E69C56C7C897}" srcOrd="0" destOrd="0" presId="urn:microsoft.com/office/officeart/2008/layout/BendingPictureCaption"/>
    <dgm:cxn modelId="{23220861-9B29-4B13-831D-9383E56BA5D2}" type="presOf" srcId="{B3CB555B-D4E0-494B-863C-AC55AEA6916D}" destId="{F81FCF9B-2DDE-401E-AB27-64A36A2D34B2}" srcOrd="0" destOrd="0" presId="urn:microsoft.com/office/officeart/2008/layout/BendingPictureCaption"/>
    <dgm:cxn modelId="{1D60FB51-3EAD-4F65-B82F-9114C970BFD5}" srcId="{B3CB555B-D4E0-494B-863C-AC55AEA6916D}" destId="{876ED33B-366B-4560-B950-F48ABCF119B1}" srcOrd="0" destOrd="0" parTransId="{8910AF4B-7701-40ED-B8BD-40FC4C57D3CF}" sibTransId="{D0706207-F4AC-4658-9509-F020EF119A57}"/>
    <dgm:cxn modelId="{8918C2B0-CE72-4B51-88A8-B3AD4E40C4E5}" type="presParOf" srcId="{F81FCF9B-2DDE-401E-AB27-64A36A2D34B2}" destId="{A2D0FA37-6FDA-48F3-AC24-20A1F61AB1EA}" srcOrd="0" destOrd="0" presId="urn:microsoft.com/office/officeart/2008/layout/BendingPictureCaption"/>
    <dgm:cxn modelId="{9A0AEDB6-F903-406E-971D-564397D4C71C}" type="presParOf" srcId="{A2D0FA37-6FDA-48F3-AC24-20A1F61AB1EA}" destId="{9890DDB7-936D-43B6-8E61-7636A7BF9FC0}" srcOrd="0" destOrd="0" presId="urn:microsoft.com/office/officeart/2008/layout/BendingPictureCaption"/>
    <dgm:cxn modelId="{A60ED895-262E-491C-930F-A6C863ECA97F}" type="presParOf" srcId="{A2D0FA37-6FDA-48F3-AC24-20A1F61AB1EA}" destId="{7BBFA4BD-37F0-43C2-AE47-E69C56C7C89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0DDB7-936D-43B6-8E61-7636A7BF9FC0}">
      <dsp:nvSpPr>
        <dsp:cNvPr id="0" name=""/>
        <dsp:cNvSpPr/>
      </dsp:nvSpPr>
      <dsp:spPr>
        <a:xfrm>
          <a:off x="570636" y="751772"/>
          <a:ext cx="6701212" cy="499121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FA4BD-37F0-43C2-AE47-E69C56C7C897}">
      <dsp:nvSpPr>
        <dsp:cNvPr id="0" name=""/>
        <dsp:cNvSpPr/>
      </dsp:nvSpPr>
      <dsp:spPr>
        <a:xfrm>
          <a:off x="427984" y="251634"/>
          <a:ext cx="6951317" cy="87439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fr-FR" sz="2700" kern="1200" dirty="0" smtClean="0"/>
            <a:t>Forte mobilisation </a:t>
          </a:r>
          <a:br>
            <a:rPr lang="fr-FR" sz="2700" kern="1200" dirty="0" smtClean="0"/>
          </a:br>
          <a:r>
            <a:rPr lang="fr-FR" sz="2700" kern="1200" dirty="0" smtClean="0"/>
            <a:t>contre la Vente du patrimoine municipal !</a:t>
          </a:r>
          <a:endParaRPr lang="fr-FR" sz="2700" kern="1200" dirty="0"/>
        </a:p>
      </dsp:txBody>
      <dsp:txXfrm>
        <a:off x="427984" y="251634"/>
        <a:ext cx="6951317" cy="874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920B8-DF52-46F8-97A9-FC9BB6F174FC}" type="datetimeFigureOut">
              <a:rPr lang="fr-FR" smtClean="0"/>
              <a:t>18/12/2013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5ECC-9E5F-43BC-8D5E-977891A24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84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0F171-8727-4C3C-802A-96F2944BEE3F}" type="datetimeFigureOut">
              <a:rPr lang="fr-FR" smtClean="0"/>
              <a:t>18/12/2013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24C67-9196-4F68-9F74-3FA98AABA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4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234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468052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571500" indent="-571500" algn="l">
              <a:buFont typeface="Wingdings" panose="05000000000000000000" pitchFamily="2" charset="2"/>
              <a:buChar char="§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772816"/>
            <a:ext cx="8157592" cy="4137323"/>
          </a:xfrm>
          <a:solidFill>
            <a:srgbClr val="F8F4E0"/>
          </a:solidFill>
          <a:ln w="127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457200" indent="-457200">
              <a:lnSpc>
                <a:spcPct val="100000"/>
              </a:lnSpc>
              <a:buFont typeface="Wingdings" panose="05000000000000000000" pitchFamily="2" charset="2"/>
              <a:buChar char="Ø"/>
              <a:defRPr sz="2800"/>
            </a:lvl1pPr>
          </a:lstStyle>
          <a:p>
            <a:pPr lvl="0"/>
            <a:endParaRPr lang="fr-FR" dirty="0" smtClean="0"/>
          </a:p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99592" y="6165304"/>
            <a:ext cx="7416824" cy="556171"/>
          </a:xfrm>
          <a:prstGeom prst="rect">
            <a:avLst/>
          </a:prstGeom>
          <a:ln w="9525">
            <a:noFill/>
          </a:ln>
        </p:spPr>
        <p:txBody>
          <a:bodyPr/>
          <a:lstStyle>
            <a:lvl1pPr algn="ctr">
              <a:defRPr sz="12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Présentation par :</a:t>
            </a:r>
          </a:p>
          <a:p>
            <a:r>
              <a:rPr lang="fr-FR" dirty="0" smtClean="0"/>
              <a:t>Christian PELLICANI – Conseiller municipal – Conseiller des  1</a:t>
            </a:r>
            <a:r>
              <a:rPr lang="fr-FR" baseline="30000" dirty="0" smtClean="0"/>
              <a:t>er</a:t>
            </a:r>
            <a:r>
              <a:rPr lang="fr-FR" dirty="0" smtClean="0"/>
              <a:t> et 7</a:t>
            </a:r>
            <a:r>
              <a:rPr lang="fr-FR" baseline="30000" dirty="0" smtClean="0"/>
              <a:t>ème</a:t>
            </a:r>
            <a:r>
              <a:rPr lang="fr-FR" dirty="0" smtClean="0"/>
              <a:t> arts – Délégué à la Démocratie participative </a:t>
            </a:r>
          </a:p>
          <a:p>
            <a:r>
              <a:rPr lang="fr-FR" dirty="0" smtClean="0"/>
              <a:t>Mireille MAVRIDES - Adjointe d’arrondissements du 1</a:t>
            </a:r>
            <a:r>
              <a:rPr lang="fr-FR" baseline="30000" dirty="0" smtClean="0"/>
              <a:t>er</a:t>
            </a:r>
            <a:r>
              <a:rPr lang="fr-FR" dirty="0" smtClean="0"/>
              <a:t> secteur  - Déléguée au quartier Noailles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25" y="213380"/>
            <a:ext cx="4039771" cy="117826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32352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fr-FR" sz="1600" b="1" dirty="0" smtClean="0"/>
              <a:t>12 décembre 2013 Compte</a:t>
            </a:r>
            <a:r>
              <a:rPr lang="fr-FR" sz="1600" b="1" baseline="0" dirty="0" smtClean="0"/>
              <a:t> rendu d’activités 6</a:t>
            </a:r>
            <a:r>
              <a:rPr lang="fr-FR" sz="1600" b="1" baseline="30000" dirty="0" smtClean="0"/>
              <a:t>ème</a:t>
            </a:r>
            <a:r>
              <a:rPr lang="fr-FR" sz="1600" b="1" baseline="0" dirty="0" smtClean="0"/>
              <a:t> Bilan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44277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rgbClr val="C000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899592" y="6165304"/>
            <a:ext cx="7416824" cy="556171"/>
          </a:xfrm>
          <a:prstGeom prst="rect">
            <a:avLst/>
          </a:prstGeom>
          <a:ln w="9525">
            <a:noFill/>
          </a:ln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Présentation par :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Christian PELLICANI – Conseiller municipal – Conseiller des  1</a:t>
            </a:r>
            <a:r>
              <a:rPr lang="fr-FR" baseline="30000" dirty="0" smtClean="0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et 7</a:t>
            </a:r>
            <a:r>
              <a:rPr lang="fr-FR" baseline="30000" dirty="0" smtClean="0">
                <a:solidFill>
                  <a:schemeClr val="accent2">
                    <a:lumMod val="50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arts – Délégué à la Démocratie participative 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Mireille MAVRIDES - Adjointe d’arrondissements du 1</a:t>
            </a:r>
            <a:r>
              <a:rPr lang="fr-FR" baseline="30000" dirty="0" smtClean="0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secteur  - Déléguée au quartier Noailles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136904" cy="4536504"/>
          </a:xfrm>
          <a:solidFill>
            <a:srgbClr val="F8F4E0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OMPTE</a:t>
            </a:r>
            <a:r>
              <a:rPr lang="fr-F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R</a:t>
            </a:r>
            <a:r>
              <a:rPr lang="fr-F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ENDU</a:t>
            </a:r>
            <a:r>
              <a:rPr lang="fr-F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fr-F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ACTIVITES</a:t>
            </a:r>
            <a:r>
              <a:rPr lang="fr-F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fr-F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36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BILAN</a:t>
            </a:r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/>
              <a:t>Pour </a:t>
            </a:r>
            <a:r>
              <a:rPr lang="fr-FR" sz="2800" dirty="0"/>
              <a:t>la </a:t>
            </a:r>
            <a:r>
              <a:rPr lang="fr-FR" sz="2800" dirty="0" smtClean="0"/>
              <a:t>6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</a:t>
            </a:r>
            <a:r>
              <a:rPr lang="fr-FR" sz="2800" dirty="0"/>
              <a:t>année, le Groupe Communiste Républicain et Citoyen présente son rapport d’activités et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cette </a:t>
            </a:r>
            <a:r>
              <a:rPr lang="fr-FR" sz="2800" b="1" dirty="0"/>
              <a:t>année, plus particulièrement un récapitulatif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de </a:t>
            </a:r>
            <a:r>
              <a:rPr lang="fr-FR" sz="2800" b="1" dirty="0"/>
              <a:t>2008 </a:t>
            </a:r>
            <a:r>
              <a:rPr lang="fr-FR" sz="2800" b="1" dirty="0" smtClean="0"/>
              <a:t>à 2013                                                 </a:t>
            </a:r>
            <a:br>
              <a:rPr lang="fr-FR" sz="2800" b="1" dirty="0" smtClean="0"/>
            </a:br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9296"/>
            <a:ext cx="3707904" cy="10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Dossier Social et </a:t>
            </a:r>
            <a:br>
              <a:rPr lang="fr-FR" b="1" dirty="0" smtClean="0"/>
            </a:br>
            <a:r>
              <a:rPr lang="fr-FR" b="1" dirty="0" smtClean="0"/>
              <a:t>Services aux citoyens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1844824"/>
            <a:ext cx="8157592" cy="413732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Écoles publiques – Écoles privées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6112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3B4DAAFE-5D5B-44F3-9F2A-8B6F22829C6E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12976"/>
            <a:ext cx="3168352" cy="2376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99664"/>
            <a:ext cx="3168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Mobilisation des citoyens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628800"/>
            <a:ext cx="8157592" cy="4464496"/>
          </a:xfrm>
        </p:spPr>
        <p:txBody>
          <a:bodyPr/>
          <a:lstStyle/>
          <a:p>
            <a:r>
              <a:rPr lang="fr-FR" dirty="0" smtClean="0"/>
              <a:t>part </a:t>
            </a:r>
            <a:r>
              <a:rPr lang="fr-FR" dirty="0"/>
              <a:t>active dans le 7eme pour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faire </a:t>
            </a:r>
            <a:r>
              <a:rPr lang="fr-FR" dirty="0"/>
              <a:t>travailler ensemble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</a:t>
            </a:r>
            <a:r>
              <a:rPr lang="fr-FR" dirty="0"/>
              <a:t>citoyens, les associations et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politique sur les questions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d’urbanisme </a:t>
            </a:r>
            <a:r>
              <a:rPr lang="fr-FR" dirty="0"/>
              <a:t>et de cadre de vie.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6112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3B4DAAFE-5D5B-44F3-9F2A-8B6F22829C6E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2911278" cy="41129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42502"/>
            <a:ext cx="2916324" cy="21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Mobilisation des </a:t>
            </a:r>
            <a:br>
              <a:rPr lang="fr-FR" dirty="0" smtClean="0"/>
            </a:br>
            <a:r>
              <a:rPr lang="fr-FR" dirty="0" smtClean="0"/>
              <a:t>citoyens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772816"/>
            <a:ext cx="8157592" cy="4320480"/>
          </a:xfrm>
        </p:spPr>
        <p:txBody>
          <a:bodyPr>
            <a:normAutofit/>
          </a:bodyPr>
          <a:lstStyle/>
          <a:p>
            <a:endParaRPr lang="fr-FR" sz="700" dirty="0" smtClean="0"/>
          </a:p>
          <a:p>
            <a:r>
              <a:rPr lang="fr-FR" dirty="0" smtClean="0"/>
              <a:t>mobilisation </a:t>
            </a:r>
            <a:r>
              <a:rPr lang="fr-FR" dirty="0"/>
              <a:t>contre le racket des habitants au travers des </a:t>
            </a:r>
            <a:r>
              <a:rPr lang="fr-FR" dirty="0" smtClean="0"/>
              <a:t>horodateurs</a:t>
            </a:r>
          </a:p>
          <a:p>
            <a:endParaRPr lang="fr-FR" sz="1500" dirty="0"/>
          </a:p>
          <a:p>
            <a:pPr lvl="8" indent="-301625">
              <a:buFont typeface="Wingdings" panose="05000000000000000000" pitchFamily="2" charset="2"/>
              <a:buChar char="Ø"/>
            </a:pPr>
            <a:r>
              <a:rPr lang="fr-FR" sz="2800" dirty="0" smtClean="0"/>
              <a:t>opposition </a:t>
            </a:r>
            <a:r>
              <a:rPr lang="fr-FR" sz="2800" dirty="0"/>
              <a:t>à la disparition du théâtre Silvain</a:t>
            </a:r>
          </a:p>
          <a:p>
            <a:endParaRPr lang="fr-FR" sz="500" dirty="0" smtClean="0"/>
          </a:p>
          <a:p>
            <a:pPr lvl="8">
              <a:buFont typeface="Wingdings" panose="05000000000000000000" pitchFamily="2" charset="2"/>
              <a:buChar char="Ø"/>
            </a:pPr>
            <a:r>
              <a:rPr lang="fr-FR" sz="2800" dirty="0"/>
              <a:t>p</a:t>
            </a:r>
            <a:r>
              <a:rPr lang="fr-FR" sz="2800" dirty="0" smtClean="0"/>
              <a:t>lage des catalans et opposition à sa privatisation</a:t>
            </a:r>
          </a:p>
          <a:p>
            <a:pPr lvl="8">
              <a:buFont typeface="Wingdings" panose="05000000000000000000" pitchFamily="2" charset="2"/>
              <a:buChar char="Ø"/>
            </a:pPr>
            <a:endParaRPr lang="fr-FR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6112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3B4DAAFE-5D5B-44F3-9F2A-8B6F22829C6E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3" y="3012278"/>
            <a:ext cx="3456383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Parc national des</a:t>
            </a:r>
            <a:br>
              <a:rPr lang="fr-FR" dirty="0" smtClean="0"/>
            </a:br>
            <a:r>
              <a:rPr lang="fr-FR" dirty="0" smtClean="0"/>
              <a:t>Calanques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débat et engagement dans la concertation pour la naissance du Parc national des calanques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par :</a:t>
            </a:r>
          </a:p>
          <a:p>
            <a:r>
              <a:rPr lang="fr-FR" smtClean="0"/>
              <a:t>Christian PELLICANI – Conseiller municipal – Conseiller des  1</a:t>
            </a:r>
            <a:r>
              <a:rPr lang="fr-FR" baseline="30000" smtClean="0"/>
              <a:t>er</a:t>
            </a:r>
            <a:r>
              <a:rPr lang="fr-FR" smtClean="0"/>
              <a:t> et 7</a:t>
            </a:r>
            <a:r>
              <a:rPr lang="fr-FR" baseline="30000" smtClean="0"/>
              <a:t>ème</a:t>
            </a:r>
            <a:r>
              <a:rPr lang="fr-FR" smtClean="0"/>
              <a:t> arts – Délégué à la Démocratie participative </a:t>
            </a:r>
          </a:p>
          <a:p>
            <a:r>
              <a:rPr lang="fr-FR" smtClean="0"/>
              <a:t>Mireille MAVRIDES - Adjointe d’arrondissements du 1</a:t>
            </a:r>
            <a:r>
              <a:rPr lang="fr-FR" baseline="30000" smtClean="0"/>
              <a:t>er</a:t>
            </a:r>
            <a:r>
              <a:rPr lang="fr-FR" smtClean="0"/>
              <a:t> secteur  - Déléguée au quartier Noailles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3851920" cy="28889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89" y="2852936"/>
            <a:ext cx="3854467" cy="28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2996841" cy="275385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« Prix Pinocchio</a:t>
            </a:r>
            <a:br>
              <a:rPr lang="fr-FR" dirty="0" smtClean="0"/>
            </a:br>
            <a:r>
              <a:rPr lang="fr-FR" dirty="0" smtClean="0"/>
              <a:t>du mensonge politique »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par :</a:t>
            </a:r>
          </a:p>
          <a:p>
            <a:r>
              <a:rPr lang="fr-FR" smtClean="0"/>
              <a:t>Christian PELLICANI – Conseiller municipal – Conseiller des  1</a:t>
            </a:r>
            <a:r>
              <a:rPr lang="fr-FR" baseline="30000" smtClean="0"/>
              <a:t>er</a:t>
            </a:r>
            <a:r>
              <a:rPr lang="fr-FR" smtClean="0"/>
              <a:t> et 7</a:t>
            </a:r>
            <a:r>
              <a:rPr lang="fr-FR" baseline="30000" smtClean="0"/>
              <a:t>ème</a:t>
            </a:r>
            <a:r>
              <a:rPr lang="fr-FR" smtClean="0"/>
              <a:t> arts – Délégué à la Démocratie participative </a:t>
            </a:r>
          </a:p>
          <a:p>
            <a:r>
              <a:rPr lang="fr-FR" smtClean="0"/>
              <a:t>Mireille MAVRIDES - Adjointe d’arrondissements du 1</a:t>
            </a:r>
            <a:r>
              <a:rPr lang="fr-FR" baseline="30000" smtClean="0"/>
              <a:t>er</a:t>
            </a:r>
            <a:r>
              <a:rPr lang="fr-FR" smtClean="0"/>
              <a:t> secteur  - Déléguée au quartier Noailles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18864" y="1772816"/>
            <a:ext cx="4269160" cy="4320480"/>
          </a:xfrm>
          <a:prstGeom prst="rect">
            <a:avLst/>
          </a:prstGeom>
          <a:solidFill>
            <a:srgbClr val="F8F4E0"/>
          </a:solidFill>
          <a:ln w="127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Projet de construction d’un casino devant le Mucem.</a:t>
            </a:r>
          </a:p>
        </p:txBody>
      </p:sp>
    </p:spTree>
    <p:extLst>
      <p:ext uri="{BB962C8B-B14F-4D97-AF65-F5344CB8AC3E}">
        <p14:creationId xmlns:p14="http://schemas.microsoft.com/office/powerpoint/2010/main" val="2010070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MARSEILLE A GAUCHE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par :</a:t>
            </a:r>
          </a:p>
          <a:p>
            <a:r>
              <a:rPr lang="fr-FR" smtClean="0"/>
              <a:t>Christian PELLICANI – Conseiller municipal – Conseiller des  1</a:t>
            </a:r>
            <a:r>
              <a:rPr lang="fr-FR" baseline="30000" smtClean="0"/>
              <a:t>er</a:t>
            </a:r>
            <a:r>
              <a:rPr lang="fr-FR" smtClean="0"/>
              <a:t> et 7</a:t>
            </a:r>
            <a:r>
              <a:rPr lang="fr-FR" baseline="30000" smtClean="0"/>
              <a:t>ème</a:t>
            </a:r>
            <a:r>
              <a:rPr lang="fr-FR" smtClean="0"/>
              <a:t> arts – Délégué à la Démocratie participative </a:t>
            </a:r>
          </a:p>
          <a:p>
            <a:r>
              <a:rPr lang="fr-FR" smtClean="0"/>
              <a:t>Mireille MAVRIDES - Adjointe d’arrondissements du 1</a:t>
            </a:r>
            <a:r>
              <a:rPr lang="fr-FR" baseline="30000" smtClean="0"/>
              <a:t>er</a:t>
            </a:r>
            <a:r>
              <a:rPr lang="fr-FR" smtClean="0"/>
              <a:t> secteur  - Déléguée au quartier Noailles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18864" y="1772816"/>
            <a:ext cx="8157592" cy="4320480"/>
          </a:xfrm>
          <a:prstGeom prst="rect">
            <a:avLst/>
          </a:prstGeom>
          <a:solidFill>
            <a:srgbClr val="F8F4E0"/>
          </a:solidFill>
          <a:ln w="127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b="1" dirty="0" smtClean="0"/>
              <a:t>L’HUMAIN D’ABORD </a:t>
            </a:r>
          </a:p>
          <a:p>
            <a:pPr marL="0" indent="0">
              <a:buNone/>
            </a:pPr>
            <a:r>
              <a:rPr lang="fr-FR" b="1" dirty="0" smtClean="0"/>
              <a:t>      DANS NOTRE VILLE</a:t>
            </a:r>
            <a:endParaRPr lang="fr-FR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85" y="1988840"/>
            <a:ext cx="27714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5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848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L’originalité de </a:t>
            </a:r>
            <a:r>
              <a:rPr lang="fr-FR" b="1" dirty="0"/>
              <a:t>notre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groupe</a:t>
            </a:r>
            <a:r>
              <a:rPr lang="fr-FR" b="1" dirty="0"/>
              <a:t>.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b="1" dirty="0">
                <a:solidFill>
                  <a:schemeClr val="accent6">
                    <a:lumMod val="50000"/>
                  </a:schemeClr>
                </a:solidFill>
              </a:rPr>
            </a:b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travail </a:t>
            </a:r>
            <a:r>
              <a:rPr lang="fr-FR" dirty="0"/>
              <a:t>de groupe indépendant durant ces </a:t>
            </a:r>
            <a:r>
              <a:rPr lang="fr-FR" dirty="0" smtClean="0"/>
              <a:t>six années</a:t>
            </a:r>
            <a:r>
              <a:rPr lang="fr-FR" dirty="0"/>
              <a:t>. </a:t>
            </a:r>
            <a:endParaRPr lang="fr-FR" dirty="0" smtClean="0"/>
          </a:p>
          <a:p>
            <a:endParaRPr lang="fr-FR" dirty="0"/>
          </a:p>
          <a:p>
            <a:pPr marL="4665663"/>
            <a:r>
              <a:rPr lang="fr-FR" dirty="0" smtClean="0"/>
              <a:t>activité </a:t>
            </a:r>
            <a:r>
              <a:rPr lang="fr-FR" dirty="0"/>
              <a:t>autonome sur de nombreuses </a:t>
            </a:r>
            <a:r>
              <a:rPr lang="fr-FR" dirty="0" smtClean="0"/>
              <a:t>questions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6112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3B4DAAFE-5D5B-44F3-9F2A-8B6F22829C6E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Sécurité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 smtClean="0"/>
          </a:p>
          <a:p>
            <a:r>
              <a:rPr lang="fr-FR" dirty="0" smtClean="0"/>
              <a:t>opposition </a:t>
            </a:r>
            <a:r>
              <a:rPr lang="fr-FR" dirty="0"/>
              <a:t>de notre groupe à la vidéo surveillance </a:t>
            </a:r>
            <a:endParaRPr lang="fr-FR" dirty="0" smtClean="0"/>
          </a:p>
          <a:p>
            <a:r>
              <a:rPr lang="fr-FR" dirty="0"/>
              <a:t>renforcement de la présence d’agents municipaux dans les parcs et </a:t>
            </a:r>
            <a:r>
              <a:rPr lang="fr-FR" dirty="0" smtClean="0"/>
              <a:t>jardins, </a:t>
            </a:r>
            <a:r>
              <a:rPr lang="fr-FR" dirty="0"/>
              <a:t>et la gestion par du personnel </a:t>
            </a:r>
            <a:r>
              <a:rPr lang="fr-FR" dirty="0" smtClean="0"/>
              <a:t>municipal 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la surveillance des entrées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sorties d’écoles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6112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3B4DAAFE-5D5B-44F3-9F2A-8B6F22829C6E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72408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Circulation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556792"/>
            <a:ext cx="8157592" cy="4353347"/>
          </a:xfrm>
        </p:spPr>
        <p:txBody>
          <a:bodyPr>
            <a:normAutofit/>
          </a:bodyPr>
          <a:lstStyle/>
          <a:p>
            <a:r>
              <a:rPr lang="fr-FR" dirty="0" smtClean="0"/>
              <a:t>dossier de semi piétonisation</a:t>
            </a:r>
          </a:p>
          <a:p>
            <a:r>
              <a:rPr lang="fr-FR" sz="2700" dirty="0" smtClean="0"/>
              <a:t>refus de voir les axes Pasteur, Corse et Corderie se transformer en rocade urbaine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6112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3B4DAAFE-5D5B-44F3-9F2A-8B6F22829C6E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23" y="2996952"/>
            <a:ext cx="3699552" cy="27746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1"/>
            <a:ext cx="3699551" cy="27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Circulation </a:t>
            </a:r>
            <a:r>
              <a:rPr lang="fr-FR" sz="3600" b="1" dirty="0" smtClean="0"/>
              <a:t>suite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permettre aux automobilistes des quartiers sud de prendre un autre itinéraire que le </a:t>
            </a:r>
            <a:r>
              <a:rPr lang="fr-FR" dirty="0" smtClean="0"/>
              <a:t>7ème </a:t>
            </a:r>
            <a:r>
              <a:rPr lang="fr-FR" dirty="0"/>
              <a:t>arrondissement.</a:t>
            </a:r>
          </a:p>
          <a:p>
            <a:pPr marL="3429000" lvl="8" indent="0">
              <a:buNone/>
            </a:pPr>
            <a:endParaRPr lang="fr-FR" dirty="0" smtClean="0"/>
          </a:p>
          <a:p>
            <a:pPr marL="4570413" lvl="8" indent="-342900">
              <a:buFont typeface="Wingdings" panose="05000000000000000000" pitchFamily="2" charset="2"/>
              <a:buChar char="Ø"/>
            </a:pPr>
            <a:r>
              <a:rPr lang="fr-FR" sz="2800" dirty="0" smtClean="0"/>
              <a:t>dessertes maritimes</a:t>
            </a:r>
          </a:p>
          <a:p>
            <a:pPr marL="4570413" lvl="8" indent="-342900">
              <a:buFont typeface="Wingdings" panose="05000000000000000000" pitchFamily="2" charset="2"/>
              <a:buChar char="Ø"/>
            </a:pPr>
            <a:r>
              <a:rPr lang="fr-FR" sz="2800" dirty="0"/>
              <a:t>développement transports collectifs</a:t>
            </a:r>
          </a:p>
          <a:p>
            <a:pPr marL="4846638" lvl="8" indent="-342900">
              <a:buFont typeface="Wingdings" panose="05000000000000000000" pitchFamily="2" charset="2"/>
              <a:buChar char="Ø"/>
            </a:pPr>
            <a:endParaRPr lang="fr-FR" sz="2800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6112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3B4DAAFE-5D5B-44F3-9F2A-8B6F22829C6E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5" y="3120696"/>
            <a:ext cx="3920015" cy="261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Spéculation immobilière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772816"/>
            <a:ext cx="8157592" cy="4248472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contre le bétonnage </a:t>
            </a:r>
            <a:br>
              <a:rPr lang="fr-FR" dirty="0" smtClean="0"/>
            </a:br>
            <a:r>
              <a:rPr lang="fr-FR" dirty="0" smtClean="0"/>
              <a:t>(Giraudon, Corderie)</a:t>
            </a:r>
          </a:p>
          <a:p>
            <a:r>
              <a:rPr lang="fr-FR" dirty="0"/>
              <a:t>c</a:t>
            </a:r>
            <a:r>
              <a:rPr lang="fr-FR" dirty="0" smtClean="0"/>
              <a:t>aserne d’</a:t>
            </a:r>
            <a:r>
              <a:rPr lang="fr-FR" dirty="0" err="1" smtClean="0"/>
              <a:t>Aurelle</a:t>
            </a:r>
            <a:endParaRPr lang="fr-FR" dirty="0" smtClean="0"/>
          </a:p>
          <a:p>
            <a:r>
              <a:rPr lang="fr-FR" dirty="0" smtClean="0"/>
              <a:t>rénovation centre-ville </a:t>
            </a:r>
            <a:br>
              <a:rPr lang="fr-FR" dirty="0" smtClean="0"/>
            </a:br>
            <a:r>
              <a:rPr lang="fr-FR" dirty="0" smtClean="0"/>
              <a:t>(espace Chanterelle)</a:t>
            </a:r>
          </a:p>
          <a:p>
            <a:r>
              <a:rPr lang="fr-FR" dirty="0"/>
              <a:t>r</a:t>
            </a:r>
            <a:r>
              <a:rPr lang="fr-FR" dirty="0" smtClean="0"/>
              <a:t>éhabilitation des quartiers Noailles et Belsunce</a:t>
            </a:r>
          </a:p>
          <a:p>
            <a:r>
              <a:rPr lang="fr-FR" dirty="0" smtClean="0"/>
              <a:t>un bilan objectif et contradictoire de la politique du PRI menée par Jean-Claude GAUDIN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6112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3B4DAAFE-5D5B-44F3-9F2A-8B6F22829C6E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5"/>
            <a:ext cx="3533549" cy="24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Spéculation immobilière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772816"/>
            <a:ext cx="8157592" cy="424847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400" dirty="0" smtClean="0"/>
              <a:t>Le recours </a:t>
            </a:r>
            <a:r>
              <a:rPr lang="fr-FR" sz="2400" dirty="0"/>
              <a:t>engagé contre la </a:t>
            </a:r>
            <a:r>
              <a:rPr lang="fr-FR" sz="2400" dirty="0" smtClean="0"/>
              <a:t>ville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de </a:t>
            </a:r>
            <a:r>
              <a:rPr lang="fr-FR" sz="2400" dirty="0"/>
              <a:t>Marseille en mars 2010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par des </a:t>
            </a:r>
            <a:r>
              <a:rPr lang="fr-FR" sz="2400" dirty="0"/>
              <a:t>contribuables, </a:t>
            </a:r>
            <a:r>
              <a:rPr lang="fr-FR" sz="2400" dirty="0" smtClean="0"/>
              <a:t>Citoyens </a:t>
            </a:r>
            <a:r>
              <a:rPr lang="fr-FR" sz="2400" dirty="0"/>
              <a:t>13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et </a:t>
            </a:r>
            <a:r>
              <a:rPr lang="fr-FR" sz="2400" dirty="0"/>
              <a:t>des élus communistes,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concernant </a:t>
            </a:r>
            <a:r>
              <a:rPr lang="fr-FR" sz="2400" dirty="0"/>
              <a:t>le projet </a:t>
            </a:r>
            <a:r>
              <a:rPr lang="fr-FR" sz="2400" b="1" dirty="0"/>
              <a:t>« Hôtel-Dieu », 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a </a:t>
            </a:r>
            <a:r>
              <a:rPr lang="fr-FR" sz="2400" dirty="0"/>
              <a:t>été validé par la justice en Mars 2012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6112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3B4DAAFE-5D5B-44F3-9F2A-8B6F22829C6E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2448272" cy="24482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115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040698"/>
              </p:ext>
            </p:extLst>
          </p:nvPr>
        </p:nvGraphicFramePr>
        <p:xfrm>
          <a:off x="827584" y="0"/>
          <a:ext cx="7704856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Présentation par :</a:t>
            </a:r>
          </a:p>
          <a:p>
            <a:r>
              <a:rPr lang="fr-FR" dirty="0" smtClean="0"/>
              <a:t>Christian PELLICANI – Conseiller municipal – Conseiller des  1</a:t>
            </a:r>
            <a:r>
              <a:rPr lang="fr-FR" baseline="30000" dirty="0" smtClean="0"/>
              <a:t>er</a:t>
            </a:r>
            <a:r>
              <a:rPr lang="fr-FR" dirty="0" smtClean="0"/>
              <a:t> et 7</a:t>
            </a:r>
            <a:r>
              <a:rPr lang="fr-FR" baseline="30000" dirty="0" smtClean="0"/>
              <a:t>ème</a:t>
            </a:r>
            <a:r>
              <a:rPr lang="fr-FR" dirty="0" smtClean="0"/>
              <a:t> arts – Délégué à la Démocratie participative </a:t>
            </a:r>
          </a:p>
          <a:p>
            <a:r>
              <a:rPr lang="fr-FR" dirty="0" smtClean="0"/>
              <a:t>Mireille MAVRIDES - Adjointe d’arrondissements du 1</a:t>
            </a:r>
            <a:r>
              <a:rPr lang="fr-FR" baseline="30000" dirty="0" smtClean="0"/>
              <a:t>er</a:t>
            </a:r>
            <a:r>
              <a:rPr lang="fr-FR" dirty="0" smtClean="0"/>
              <a:t> secteur  - Déléguée au quartier Noailles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4" y="5387230"/>
            <a:ext cx="3161452" cy="922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lvl="1" algn="ctr"/>
            <a:r>
              <a:rPr lang="fr-FR" sz="1600" b="1" dirty="0"/>
              <a:t>12 décembre 2013 Compte rendu d’activités </a:t>
            </a:r>
            <a:r>
              <a:rPr lang="fr-FR" sz="1600" b="1" dirty="0" smtClean="0"/>
              <a:t>6</a:t>
            </a:r>
            <a:r>
              <a:rPr lang="fr-FR" sz="1600" b="1" baseline="30000" dirty="0" smtClean="0"/>
              <a:t>ème</a:t>
            </a:r>
            <a:r>
              <a:rPr lang="fr-FR" sz="1600" b="1" dirty="0" smtClean="0"/>
              <a:t> Bilan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80088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Dossier Social et </a:t>
            </a:r>
            <a:br>
              <a:rPr lang="fr-FR" b="1" dirty="0" smtClean="0"/>
            </a:br>
            <a:r>
              <a:rPr lang="fr-FR" b="1" dirty="0" smtClean="0"/>
              <a:t>Services aux citoyens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1844824"/>
            <a:ext cx="8157592" cy="4137323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obtenir </a:t>
            </a:r>
            <a:r>
              <a:rPr lang="fr-FR" dirty="0"/>
              <a:t>des réponses en matière d’équipements publics et de logements sociaux en centre-ville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poste Colbert : demande du maintien du lieu dans le patrimoine de La Poste pour y accueillir de l’emploi et des services en centre-ville. </a:t>
            </a:r>
          </a:p>
          <a:p>
            <a:r>
              <a:rPr lang="fr-FR" dirty="0" smtClean="0"/>
              <a:t>projet de la place Louise Michel et marché quotidien autour de la Halle Puget, nécessité pour les habitants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666112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3B4DAAFE-5D5B-44F3-9F2A-8B6F22829C6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TC101859868[[fn=Thermique]]</Template>
  <TotalTime>547</TotalTime>
  <Words>424</Words>
  <Application>Microsoft Office PowerPoint</Application>
  <PresentationFormat>Affichage à l'écran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  COMPTE- RENDU D’ACTIVITES   6ème BILAN  Pour la 6ème année, le Groupe Communiste Républicain et Citoyen présente son rapport d’activités et  cette année, plus particulièrement un récapitulatif  de 2008 à 2013                                                   </vt:lpstr>
      <vt:lpstr>L’originalité de notre  groupe. </vt:lpstr>
      <vt:lpstr>Sécurité</vt:lpstr>
      <vt:lpstr>Circulation</vt:lpstr>
      <vt:lpstr>Circulation suite</vt:lpstr>
      <vt:lpstr>Spéculation immobilière</vt:lpstr>
      <vt:lpstr>Spéculation immobilière</vt:lpstr>
      <vt:lpstr>Présentation PowerPoint</vt:lpstr>
      <vt:lpstr>Dossier Social et  Services aux citoyens</vt:lpstr>
      <vt:lpstr>Dossier Social et  Services aux citoyens</vt:lpstr>
      <vt:lpstr>Mobilisation des citoyens</vt:lpstr>
      <vt:lpstr>Mobilisation des  citoyens (suite)</vt:lpstr>
      <vt:lpstr>Parc national des Calanques</vt:lpstr>
      <vt:lpstr>« Prix Pinocchio du mensonge politique »</vt:lpstr>
      <vt:lpstr>MARSEILLE A GAUCHE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COMPTE RENDU D’ACTIVITES –  5ème BILAN</dc:title>
  <dc:creator>Bureau</dc:creator>
  <cp:lastModifiedBy>Bureau</cp:lastModifiedBy>
  <cp:revision>39</cp:revision>
  <dcterms:created xsi:type="dcterms:W3CDTF">2013-12-11T15:50:33Z</dcterms:created>
  <dcterms:modified xsi:type="dcterms:W3CDTF">2013-12-18T16:28:30Z</dcterms:modified>
</cp:coreProperties>
</file>