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58" r:id="rId4"/>
    <p:sldId id="257" r:id="rId5"/>
    <p:sldId id="259" r:id="rId6"/>
    <p:sldId id="260" r:id="rId7"/>
    <p:sldId id="261" r:id="rId8"/>
    <p:sldId id="262" r:id="rId9"/>
    <p:sldId id="263" r:id="rId10"/>
    <p:sldId id="264" r:id="rId11"/>
    <p:sldId id="265" r:id="rId12"/>
    <p:sldId id="266" r:id="rId13"/>
    <p:sldId id="267" r:id="rId14"/>
    <p:sldId id="268" r:id="rId15"/>
    <p:sldId id="269" r:id="rId16"/>
    <p:sldId id="271" r:id="rId1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54" autoAdjust="0"/>
  </p:normalViewPr>
  <p:slideViewPr>
    <p:cSldViewPr>
      <p:cViewPr varScale="1">
        <p:scale>
          <a:sx n="84" d="100"/>
          <a:sy n="84" d="100"/>
        </p:scale>
        <p:origin x="1426"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9A4F6EF-7A81-40D1-BF90-E7E5240887F2}" type="datetimeFigureOut">
              <a:rPr lang="fr-FR" smtClean="0"/>
              <a:pPr/>
              <a:t>21/03/2017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B56522D-9354-4973-844C-7DC5D94B5E8B}"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9A4F6EF-7A81-40D1-BF90-E7E5240887F2}" type="datetimeFigureOut">
              <a:rPr lang="fr-FR" smtClean="0"/>
              <a:pPr/>
              <a:t>21/03/2017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B56522D-9354-4973-844C-7DC5D94B5E8B}"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9A4F6EF-7A81-40D1-BF90-E7E5240887F2}" type="datetimeFigureOut">
              <a:rPr lang="fr-FR" smtClean="0"/>
              <a:pPr/>
              <a:t>21/03/2017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B56522D-9354-4973-844C-7DC5D94B5E8B}"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9A4F6EF-7A81-40D1-BF90-E7E5240887F2}" type="datetimeFigureOut">
              <a:rPr lang="fr-FR" smtClean="0"/>
              <a:pPr/>
              <a:t>21/03/2017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B56522D-9354-4973-844C-7DC5D94B5E8B}"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59A4F6EF-7A81-40D1-BF90-E7E5240887F2}" type="datetimeFigureOut">
              <a:rPr lang="fr-FR" smtClean="0"/>
              <a:pPr/>
              <a:t>21/03/2017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B56522D-9354-4973-844C-7DC5D94B5E8B}"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9A4F6EF-7A81-40D1-BF90-E7E5240887F2}" type="datetimeFigureOut">
              <a:rPr lang="fr-FR" smtClean="0"/>
              <a:pPr/>
              <a:t>21/03/2017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B56522D-9354-4973-844C-7DC5D94B5E8B}"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9A4F6EF-7A81-40D1-BF90-E7E5240887F2}" type="datetimeFigureOut">
              <a:rPr lang="fr-FR" smtClean="0"/>
              <a:pPr/>
              <a:t>21/03/2017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B56522D-9354-4973-844C-7DC5D94B5E8B}"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59A4F6EF-7A81-40D1-BF90-E7E5240887F2}" type="datetimeFigureOut">
              <a:rPr lang="fr-FR" smtClean="0"/>
              <a:pPr/>
              <a:t>21/03/2017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B56522D-9354-4973-844C-7DC5D94B5E8B}"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9A4F6EF-7A81-40D1-BF90-E7E5240887F2}" type="datetimeFigureOut">
              <a:rPr lang="fr-FR" smtClean="0"/>
              <a:pPr/>
              <a:t>21/03/2017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B56522D-9354-4973-844C-7DC5D94B5E8B}"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9A4F6EF-7A81-40D1-BF90-E7E5240887F2}" type="datetimeFigureOut">
              <a:rPr lang="fr-FR" smtClean="0"/>
              <a:pPr/>
              <a:t>21/03/2017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B56522D-9354-4973-844C-7DC5D94B5E8B}"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9A4F6EF-7A81-40D1-BF90-E7E5240887F2}" type="datetimeFigureOut">
              <a:rPr lang="fr-FR" smtClean="0"/>
              <a:pPr/>
              <a:t>21/03/2017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B56522D-9354-4973-844C-7DC5D94B5E8B}"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4F6EF-7A81-40D1-BF90-E7E5240887F2}" type="datetimeFigureOut">
              <a:rPr lang="fr-FR" smtClean="0"/>
              <a:pPr/>
              <a:t>21/03/2017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6522D-9354-4973-844C-7DC5D94B5E8B}"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itoyen13@gmail.com" TargetMode="External"/><Relationship Id="rId2" Type="http://schemas.openxmlformats.org/officeDocument/2006/relationships/hyperlink" Target="mailto:MNLE@wanadoo.fr"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85814" y="1072799"/>
            <a:ext cx="7772400" cy="1470025"/>
          </a:xfrm>
        </p:spPr>
        <p:txBody>
          <a:bodyPr/>
          <a:lstStyle/>
          <a:p>
            <a:r>
              <a:rPr lang="fr-FR" dirty="0" smtClean="0">
                <a:latin typeface="Arial" pitchFamily="34" charset="0"/>
                <a:cs typeface="Arial" pitchFamily="34" charset="0"/>
              </a:rPr>
              <a:t>Concours des «Fontaines publiques»</a:t>
            </a:r>
            <a:endParaRPr lang="fr-FR" dirty="0">
              <a:latin typeface="Arial" pitchFamily="34" charset="0"/>
              <a:cs typeface="Arial" pitchFamily="34" charset="0"/>
            </a:endParaRPr>
          </a:p>
        </p:txBody>
      </p:sp>
      <p:sp>
        <p:nvSpPr>
          <p:cNvPr id="3" name="Sous-titre 2"/>
          <p:cNvSpPr>
            <a:spLocks noGrp="1"/>
          </p:cNvSpPr>
          <p:nvPr>
            <p:ph type="subTitle" idx="1"/>
          </p:nvPr>
        </p:nvSpPr>
        <p:spPr>
          <a:xfrm>
            <a:off x="1371600" y="3182353"/>
            <a:ext cx="6400800" cy="1398775"/>
          </a:xfrm>
        </p:spPr>
        <p:txBody>
          <a:bodyPr/>
          <a:lstStyle/>
          <a:p>
            <a:r>
              <a:rPr lang="fr-FR" dirty="0" smtClean="0">
                <a:latin typeface="Arial" pitchFamily="34" charset="0"/>
                <a:cs typeface="Arial" pitchFamily="34" charset="0"/>
              </a:rPr>
              <a:t>Ouvert à toutes et tous </a:t>
            </a:r>
          </a:p>
          <a:p>
            <a:r>
              <a:rPr lang="fr-FR" dirty="0" smtClean="0">
                <a:latin typeface="Arial" pitchFamily="34" charset="0"/>
                <a:cs typeface="Arial" pitchFamily="34" charset="0"/>
              </a:rPr>
              <a:t>Peintures, dessins et photos</a:t>
            </a:r>
          </a:p>
          <a:p>
            <a:endParaRPr lang="fr-FR" dirty="0">
              <a:latin typeface="Arial" pitchFamily="34" charset="0"/>
              <a:cs typeface="Arial" pitchFamily="34" charset="0"/>
            </a:endParaRPr>
          </a:p>
        </p:txBody>
      </p:sp>
      <p:sp>
        <p:nvSpPr>
          <p:cNvPr id="4" name="ZoneTexte 3"/>
          <p:cNvSpPr txBox="1"/>
          <p:nvPr/>
        </p:nvSpPr>
        <p:spPr>
          <a:xfrm>
            <a:off x="500034" y="5143512"/>
            <a:ext cx="8286808" cy="646331"/>
          </a:xfrm>
          <a:prstGeom prst="rect">
            <a:avLst/>
          </a:prstGeom>
          <a:noFill/>
        </p:spPr>
        <p:txBody>
          <a:bodyPr wrap="square" rtlCol="0">
            <a:spAutoFit/>
          </a:bodyPr>
          <a:lstStyle/>
          <a:p>
            <a:r>
              <a:rPr lang="fr-FR" dirty="0" smtClean="0"/>
              <a:t>Inscription </a:t>
            </a:r>
            <a:r>
              <a:rPr lang="fr-FR" dirty="0"/>
              <a:t>par mail : </a:t>
            </a:r>
            <a:r>
              <a:rPr lang="fr-FR" dirty="0" smtClean="0"/>
              <a:t>pour </a:t>
            </a:r>
            <a:r>
              <a:rPr lang="fr-FR" dirty="0" smtClean="0"/>
              <a:t>recevoir le règlement du concours </a:t>
            </a:r>
            <a:r>
              <a:rPr lang="fr-FR" dirty="0" smtClean="0"/>
              <a:t> </a:t>
            </a:r>
            <a:endParaRPr lang="fr-FR" dirty="0" smtClean="0"/>
          </a:p>
          <a:p>
            <a:pPr algn="ctr"/>
            <a:r>
              <a:rPr lang="fr-FR" dirty="0" smtClean="0">
                <a:hlinkClick r:id="rId2"/>
              </a:rPr>
              <a:t>MNLE@wanadoo.fr</a:t>
            </a:r>
            <a:r>
              <a:rPr lang="fr-FR" dirty="0" smtClean="0"/>
              <a:t> ou </a:t>
            </a:r>
            <a:r>
              <a:rPr lang="fr-FR" dirty="0" smtClean="0">
                <a:hlinkClick r:id="rId3"/>
              </a:rPr>
              <a:t>citoyen13@gmail.com</a:t>
            </a:r>
            <a:r>
              <a:rPr lang="fr-FR" dirty="0" smtClean="0"/>
              <a:t> </a:t>
            </a:r>
            <a:endParaRPr lang="fr-FR" dirty="0"/>
          </a:p>
        </p:txBody>
      </p:sp>
      <p:pic>
        <p:nvPicPr>
          <p:cNvPr id="6" name="Image 5" descr="IMG_6804.JPG"/>
          <p:cNvPicPr>
            <a:picLocks noChangeAspect="1"/>
          </p:cNvPicPr>
          <p:nvPr/>
        </p:nvPicPr>
        <p:blipFill>
          <a:blip r:embed="rId4" cstate="print"/>
          <a:stretch>
            <a:fillRect/>
          </a:stretch>
        </p:blipFill>
        <p:spPr>
          <a:xfrm>
            <a:off x="8358214" y="5857892"/>
            <a:ext cx="642924" cy="857231"/>
          </a:xfrm>
          <a:prstGeom prst="rect">
            <a:avLst/>
          </a:prstGeom>
        </p:spPr>
      </p:pic>
      <p:pic>
        <p:nvPicPr>
          <p:cNvPr id="7" name="Image 6" descr="Reseau-homme-nature-2013.jpg"/>
          <p:cNvPicPr>
            <a:picLocks noChangeAspect="1"/>
          </p:cNvPicPr>
          <p:nvPr/>
        </p:nvPicPr>
        <p:blipFill>
          <a:blip r:embed="rId5" cstate="print"/>
          <a:stretch>
            <a:fillRect/>
          </a:stretch>
        </p:blipFill>
        <p:spPr>
          <a:xfrm>
            <a:off x="0" y="5925237"/>
            <a:ext cx="1357290" cy="932763"/>
          </a:xfrm>
          <a:prstGeom prst="rect">
            <a:avLst/>
          </a:prstGeom>
        </p:spPr>
      </p:pic>
      <p:pic>
        <p:nvPicPr>
          <p:cNvPr id="8" name="Image 7" descr="logo citoyen 13_01.png"/>
          <p:cNvPicPr>
            <a:picLocks noChangeAspect="1"/>
          </p:cNvPicPr>
          <p:nvPr/>
        </p:nvPicPr>
        <p:blipFill>
          <a:blip r:embed="rId6" cstate="print"/>
          <a:srcRect l="12932" t="19178" r="25062" b="69863"/>
          <a:stretch>
            <a:fillRect/>
          </a:stretch>
        </p:blipFill>
        <p:spPr>
          <a:xfrm>
            <a:off x="1382711" y="6261666"/>
            <a:ext cx="1714512" cy="42862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dirty="0" smtClean="0">
                <a:latin typeface="Arial" pitchFamily="34" charset="0"/>
                <a:cs typeface="Arial" pitchFamily="34" charset="0"/>
              </a:rPr>
              <a:t>Fontaine </a:t>
            </a:r>
            <a:r>
              <a:rPr lang="fr-FR" dirty="0" err="1" smtClean="0">
                <a:latin typeface="Arial" pitchFamily="34" charset="0"/>
                <a:cs typeface="Arial" pitchFamily="34" charset="0"/>
              </a:rPr>
              <a:t>Estrangin</a:t>
            </a:r>
            <a:r>
              <a:rPr lang="fr-FR" dirty="0" smtClean="0">
                <a:latin typeface="Arial" pitchFamily="34" charset="0"/>
                <a:cs typeface="Arial" pitchFamily="34" charset="0"/>
              </a:rPr>
              <a:t/>
            </a:r>
            <a:br>
              <a:rPr lang="fr-FR" dirty="0" smtClean="0">
                <a:latin typeface="Arial" pitchFamily="34" charset="0"/>
                <a:cs typeface="Arial" pitchFamily="34" charset="0"/>
              </a:rPr>
            </a:br>
            <a:r>
              <a:rPr lang="fr-FR" dirty="0" smtClean="0">
                <a:latin typeface="Arial" pitchFamily="34" charset="0"/>
                <a:cs typeface="Arial" pitchFamily="34" charset="0"/>
              </a:rPr>
              <a:t>Place </a:t>
            </a:r>
            <a:r>
              <a:rPr lang="fr-FR" dirty="0" err="1" smtClean="0">
                <a:latin typeface="Arial" pitchFamily="34" charset="0"/>
                <a:cs typeface="Arial" pitchFamily="34" charset="0"/>
              </a:rPr>
              <a:t>Estrangin</a:t>
            </a:r>
            <a:r>
              <a:rPr lang="fr-FR" dirty="0" smtClean="0">
                <a:latin typeface="Arial" pitchFamily="34" charset="0"/>
                <a:cs typeface="Arial" pitchFamily="34" charset="0"/>
              </a:rPr>
              <a:t>-Pastré</a:t>
            </a:r>
            <a:br>
              <a:rPr lang="fr-FR" dirty="0" smtClean="0">
                <a:latin typeface="Arial" pitchFamily="34" charset="0"/>
                <a:cs typeface="Arial" pitchFamily="34" charset="0"/>
              </a:rPr>
            </a:br>
            <a:r>
              <a:rPr lang="fr-FR" dirty="0" smtClean="0">
                <a:latin typeface="Arial" pitchFamily="34" charset="0"/>
                <a:cs typeface="Arial" pitchFamily="34" charset="0"/>
              </a:rPr>
              <a:t>(6ème </a:t>
            </a:r>
            <a:r>
              <a:rPr lang="fr-FR" dirty="0" err="1" smtClean="0">
                <a:latin typeface="Arial" pitchFamily="34" charset="0"/>
                <a:cs typeface="Arial" pitchFamily="34" charset="0"/>
              </a:rPr>
              <a:t>arr</a:t>
            </a:r>
            <a:r>
              <a:rPr lang="fr-FR" dirty="0" smtClean="0">
                <a:latin typeface="Arial" pitchFamily="34" charset="0"/>
                <a:cs typeface="Arial" pitchFamily="34" charset="0"/>
              </a:rPr>
              <a:t>)- 1890</a:t>
            </a:r>
            <a:br>
              <a:rPr lang="fr-FR" dirty="0" smtClean="0">
                <a:latin typeface="Arial" pitchFamily="34" charset="0"/>
                <a:cs typeface="Arial" pitchFamily="34" charset="0"/>
              </a:rPr>
            </a:br>
            <a:endParaRPr lang="fr-FR" dirty="0">
              <a:latin typeface="Arial" pitchFamily="34" charset="0"/>
              <a:cs typeface="Arial" pitchFamily="34" charset="0"/>
            </a:endParaRPr>
          </a:p>
        </p:txBody>
      </p:sp>
      <p:pic>
        <p:nvPicPr>
          <p:cNvPr id="5" name="Espace réservé pour une image  4" descr="IMG_5447.jpg"/>
          <p:cNvPicPr>
            <a:picLocks noGrp="1" noChangeAspect="1"/>
          </p:cNvPicPr>
          <p:nvPr>
            <p:ph type="pic" idx="1"/>
          </p:nvPr>
        </p:nvPicPr>
        <p:blipFill>
          <a:blip r:embed="rId2"/>
          <a:srcRect/>
          <a:stretch>
            <a:fillRect/>
          </a:stretch>
        </p:blipFill>
        <p:spPr>
          <a:xfrm>
            <a:off x="1785918" y="142852"/>
            <a:ext cx="5486400" cy="3929090"/>
          </a:xfrm>
        </p:spPr>
      </p:pic>
      <p:sp>
        <p:nvSpPr>
          <p:cNvPr id="4" name="Espace réservé du texte 3"/>
          <p:cNvSpPr>
            <a:spLocks noGrp="1"/>
          </p:cNvSpPr>
          <p:nvPr>
            <p:ph type="body" sz="half" idx="2"/>
          </p:nvPr>
        </p:nvSpPr>
        <p:spPr/>
        <p:txBody>
          <a:bodyPr>
            <a:noAutofit/>
          </a:bodyPr>
          <a:lstStyle/>
          <a:p>
            <a:r>
              <a:rPr lang="fr-FR" dirty="0" smtClean="0">
                <a:latin typeface="Arial" pitchFamily="34" charset="0"/>
                <a:cs typeface="Arial" pitchFamily="34" charset="0"/>
              </a:rPr>
              <a:t>Sculpteur : André </a:t>
            </a:r>
            <a:r>
              <a:rPr lang="fr-FR" dirty="0" err="1" smtClean="0">
                <a:latin typeface="Arial" pitchFamily="34" charset="0"/>
                <a:cs typeface="Arial" pitchFamily="34" charset="0"/>
              </a:rPr>
              <a:t>Allar</a:t>
            </a:r>
            <a:endParaRPr lang="fr-FR" dirty="0" smtClean="0">
              <a:latin typeface="Arial" pitchFamily="34" charset="0"/>
              <a:cs typeface="Arial" pitchFamily="34" charset="0"/>
            </a:endParaRPr>
          </a:p>
          <a:p>
            <a:r>
              <a:rPr lang="fr-FR" dirty="0" smtClean="0">
                <a:latin typeface="Arial" pitchFamily="34" charset="0"/>
                <a:cs typeface="Arial" pitchFamily="34" charset="0"/>
              </a:rPr>
              <a:t>Praticiens : Stanislas </a:t>
            </a:r>
            <a:r>
              <a:rPr lang="fr-FR" dirty="0" err="1" smtClean="0">
                <a:latin typeface="Arial" pitchFamily="34" charset="0"/>
                <a:cs typeface="Arial" pitchFamily="34" charset="0"/>
              </a:rPr>
              <a:t>Clastrier</a:t>
            </a:r>
            <a:r>
              <a:rPr lang="fr-FR" dirty="0" smtClean="0">
                <a:latin typeface="Arial" pitchFamily="34" charset="0"/>
                <a:cs typeface="Arial" pitchFamily="34" charset="0"/>
              </a:rPr>
              <a:t>, Pierre Rey</a:t>
            </a:r>
          </a:p>
          <a:p>
            <a:r>
              <a:rPr lang="fr-FR" dirty="0" smtClean="0">
                <a:latin typeface="Arial" pitchFamily="34" charset="0"/>
                <a:cs typeface="Arial" pitchFamily="34" charset="0"/>
              </a:rPr>
              <a:t>Architectes : Joseph </a:t>
            </a:r>
            <a:r>
              <a:rPr lang="fr-FR" dirty="0" err="1" smtClean="0">
                <a:latin typeface="Arial" pitchFamily="34" charset="0"/>
                <a:cs typeface="Arial" pitchFamily="34" charset="0"/>
              </a:rPr>
              <a:t>Letz</a:t>
            </a:r>
            <a:r>
              <a:rPr lang="fr-FR" dirty="0" smtClean="0">
                <a:latin typeface="Arial" pitchFamily="34" charset="0"/>
                <a:cs typeface="Arial" pitchFamily="34" charset="0"/>
              </a:rPr>
              <a:t>, </a:t>
            </a:r>
            <a:r>
              <a:rPr lang="fr-FR" dirty="0" err="1" smtClean="0">
                <a:latin typeface="Arial" pitchFamily="34" charset="0"/>
                <a:cs typeface="Arial" pitchFamily="34" charset="0"/>
              </a:rPr>
              <a:t>Gaudensi</a:t>
            </a:r>
            <a:r>
              <a:rPr lang="fr-FR" dirty="0" smtClean="0">
                <a:latin typeface="Arial" pitchFamily="34" charset="0"/>
                <a:cs typeface="Arial" pitchFamily="34" charset="0"/>
              </a:rPr>
              <a:t> </a:t>
            </a:r>
            <a:r>
              <a:rPr lang="fr-FR" dirty="0" err="1" smtClean="0">
                <a:latin typeface="Arial" pitchFamily="34" charset="0"/>
                <a:cs typeface="Arial" pitchFamily="34" charset="0"/>
              </a:rPr>
              <a:t>Allar</a:t>
            </a:r>
            <a:endParaRPr lang="fr-FR" dirty="0" smtClean="0">
              <a:latin typeface="Arial" pitchFamily="34" charset="0"/>
              <a:cs typeface="Arial" pitchFamily="34" charset="0"/>
            </a:endParaRPr>
          </a:p>
          <a:p>
            <a:endParaRPr lang="fr-FR" dirty="0">
              <a:latin typeface="Arial" pitchFamily="34" charset="0"/>
              <a:cs typeface="Arial" pitchFamily="34" charset="0"/>
            </a:endParaRPr>
          </a:p>
        </p:txBody>
      </p:sp>
      <p:pic>
        <p:nvPicPr>
          <p:cNvPr id="6" name="Image 5" descr="Reseau-homme-nature-2013.jpg"/>
          <p:cNvPicPr>
            <a:picLocks noChangeAspect="1"/>
          </p:cNvPicPr>
          <p:nvPr/>
        </p:nvPicPr>
        <p:blipFill>
          <a:blip r:embed="rId3" cstate="print"/>
          <a:stretch>
            <a:fillRect/>
          </a:stretch>
        </p:blipFill>
        <p:spPr>
          <a:xfrm>
            <a:off x="0" y="5925237"/>
            <a:ext cx="1357290" cy="932763"/>
          </a:xfrm>
          <a:prstGeom prst="rect">
            <a:avLst/>
          </a:prstGeom>
        </p:spPr>
      </p:pic>
      <p:pic>
        <p:nvPicPr>
          <p:cNvPr id="7" name="Image 6" descr="logo citoyen 13_01.png"/>
          <p:cNvPicPr>
            <a:picLocks noChangeAspect="1"/>
          </p:cNvPicPr>
          <p:nvPr/>
        </p:nvPicPr>
        <p:blipFill>
          <a:blip r:embed="rId4" cstate="print"/>
          <a:srcRect l="12932" t="19178" r="25062" b="69863"/>
          <a:stretch>
            <a:fillRect/>
          </a:stretch>
        </p:blipFill>
        <p:spPr>
          <a:xfrm>
            <a:off x="1357290" y="6345500"/>
            <a:ext cx="1714512" cy="428628"/>
          </a:xfrm>
          <a:prstGeom prst="rect">
            <a:avLst/>
          </a:prstGeom>
        </p:spPr>
      </p:pic>
      <p:pic>
        <p:nvPicPr>
          <p:cNvPr id="8" name="Image 7" descr="IMG_6804.JPG"/>
          <p:cNvPicPr>
            <a:picLocks noChangeAspect="1"/>
          </p:cNvPicPr>
          <p:nvPr/>
        </p:nvPicPr>
        <p:blipFill>
          <a:blip r:embed="rId5" cstate="print"/>
          <a:stretch>
            <a:fillRect/>
          </a:stretch>
        </p:blipFill>
        <p:spPr>
          <a:xfrm>
            <a:off x="8358214" y="5857892"/>
            <a:ext cx="642924" cy="85723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914416"/>
          </a:xfrm>
        </p:spPr>
        <p:txBody>
          <a:bodyPr>
            <a:normAutofit fontScale="90000"/>
          </a:bodyPr>
          <a:lstStyle/>
          <a:p>
            <a:pPr algn="ctr"/>
            <a:r>
              <a:rPr lang="fr-FR" sz="2200" dirty="0" smtClean="0">
                <a:latin typeface="Arial" pitchFamily="34" charset="0"/>
                <a:cs typeface="Arial" pitchFamily="34" charset="0"/>
              </a:rPr>
              <a:t>Miroir d'eau du Palais de Justice</a:t>
            </a:r>
            <a:br>
              <a:rPr lang="fr-FR" sz="2200" dirty="0" smtClean="0">
                <a:latin typeface="Arial" pitchFamily="34" charset="0"/>
                <a:cs typeface="Arial" pitchFamily="34" charset="0"/>
              </a:rPr>
            </a:br>
            <a:r>
              <a:rPr lang="fr-FR" sz="2200" dirty="0" smtClean="0">
                <a:latin typeface="Arial" pitchFamily="34" charset="0"/>
                <a:cs typeface="Arial" pitchFamily="34" charset="0"/>
              </a:rPr>
              <a:t>Place </a:t>
            </a:r>
            <a:r>
              <a:rPr lang="fr-FR" sz="2200" dirty="0" err="1" smtClean="0">
                <a:latin typeface="Arial" pitchFamily="34" charset="0"/>
                <a:cs typeface="Arial" pitchFamily="34" charset="0"/>
              </a:rPr>
              <a:t>Monthyon</a:t>
            </a:r>
            <a:r>
              <a:rPr lang="fr-FR" sz="2200" dirty="0" smtClean="0">
                <a:latin typeface="Arial" pitchFamily="34" charset="0"/>
                <a:cs typeface="Arial" pitchFamily="34" charset="0"/>
              </a:rPr>
              <a:t/>
            </a:r>
            <a:br>
              <a:rPr lang="fr-FR" sz="2200" dirty="0" smtClean="0">
                <a:latin typeface="Arial" pitchFamily="34" charset="0"/>
                <a:cs typeface="Arial" pitchFamily="34" charset="0"/>
              </a:rPr>
            </a:br>
            <a:r>
              <a:rPr lang="fr-FR" sz="2200" dirty="0" smtClean="0">
                <a:latin typeface="Arial" pitchFamily="34" charset="0"/>
                <a:cs typeface="Arial" pitchFamily="34" charset="0"/>
              </a:rPr>
              <a:t>(6ème </a:t>
            </a:r>
            <a:r>
              <a:rPr lang="fr-FR" sz="2200" dirty="0" err="1" smtClean="0">
                <a:latin typeface="Arial" pitchFamily="34" charset="0"/>
                <a:cs typeface="Arial" pitchFamily="34" charset="0"/>
              </a:rPr>
              <a:t>arr</a:t>
            </a:r>
            <a:r>
              <a:rPr lang="fr-FR" sz="2200" dirty="0" smtClean="0">
                <a:latin typeface="Arial" pitchFamily="34" charset="0"/>
                <a:cs typeface="Arial" pitchFamily="34" charset="0"/>
              </a:rPr>
              <a:t>) – 1976</a:t>
            </a:r>
            <a:r>
              <a:rPr lang="fr-FR" dirty="0" smtClean="0"/>
              <a:t/>
            </a:r>
            <a:br>
              <a:rPr lang="fr-FR" dirty="0" smtClean="0"/>
            </a:br>
            <a:endParaRPr lang="fr-FR" dirty="0"/>
          </a:p>
        </p:txBody>
      </p:sp>
      <p:pic>
        <p:nvPicPr>
          <p:cNvPr id="5" name="Espace réservé pour une image  4" descr="IMG_4769.jpg"/>
          <p:cNvPicPr>
            <a:picLocks noGrp="1" noChangeAspect="1"/>
          </p:cNvPicPr>
          <p:nvPr>
            <p:ph type="pic" idx="1"/>
          </p:nvPr>
        </p:nvPicPr>
        <p:blipFill>
          <a:blip r:embed="rId2"/>
          <a:srcRect/>
          <a:stretch>
            <a:fillRect/>
          </a:stretch>
        </p:blipFill>
        <p:spPr>
          <a:xfrm>
            <a:off x="1785918" y="142852"/>
            <a:ext cx="5486400" cy="4114800"/>
          </a:xfrm>
        </p:spPr>
      </p:pic>
      <p:sp>
        <p:nvSpPr>
          <p:cNvPr id="4" name="Espace réservé du texte 3"/>
          <p:cNvSpPr>
            <a:spLocks noGrp="1"/>
          </p:cNvSpPr>
          <p:nvPr>
            <p:ph type="body" sz="half" idx="2"/>
          </p:nvPr>
        </p:nvSpPr>
        <p:spPr>
          <a:xfrm rot="21284379" flipV="1">
            <a:off x="6054355" y="5540901"/>
            <a:ext cx="892942" cy="348229"/>
          </a:xfrm>
        </p:spPr>
        <p:txBody>
          <a:bodyPr>
            <a:normAutofit/>
          </a:bodyPr>
          <a:lstStyle/>
          <a:p>
            <a:r>
              <a:rPr lang="fr-FR" sz="800" dirty="0" smtClean="0">
                <a:solidFill>
                  <a:schemeClr val="bg1"/>
                </a:solidFill>
              </a:rPr>
              <a:t>d</a:t>
            </a:r>
            <a:endParaRPr lang="fr-FR" sz="800" dirty="0">
              <a:solidFill>
                <a:schemeClr val="bg1"/>
              </a:solidFill>
            </a:endParaRPr>
          </a:p>
        </p:txBody>
      </p:sp>
      <p:pic>
        <p:nvPicPr>
          <p:cNvPr id="6" name="Image 5" descr="Reseau-homme-nature-2013.jpg"/>
          <p:cNvPicPr>
            <a:picLocks noChangeAspect="1"/>
          </p:cNvPicPr>
          <p:nvPr/>
        </p:nvPicPr>
        <p:blipFill>
          <a:blip r:embed="rId3" cstate="print"/>
          <a:stretch>
            <a:fillRect/>
          </a:stretch>
        </p:blipFill>
        <p:spPr>
          <a:xfrm>
            <a:off x="0" y="5925237"/>
            <a:ext cx="1357290" cy="932763"/>
          </a:xfrm>
          <a:prstGeom prst="rect">
            <a:avLst/>
          </a:prstGeom>
        </p:spPr>
      </p:pic>
      <p:pic>
        <p:nvPicPr>
          <p:cNvPr id="7" name="Image 6" descr="logo citoyen 13_01.png"/>
          <p:cNvPicPr>
            <a:picLocks noChangeAspect="1"/>
          </p:cNvPicPr>
          <p:nvPr/>
        </p:nvPicPr>
        <p:blipFill>
          <a:blip r:embed="rId4" cstate="print"/>
          <a:srcRect l="12932" t="19178" r="25062" b="69863"/>
          <a:stretch>
            <a:fillRect/>
          </a:stretch>
        </p:blipFill>
        <p:spPr>
          <a:xfrm>
            <a:off x="1382711" y="6357164"/>
            <a:ext cx="1714512" cy="428628"/>
          </a:xfrm>
          <a:prstGeom prst="rect">
            <a:avLst/>
          </a:prstGeom>
        </p:spPr>
      </p:pic>
      <p:pic>
        <p:nvPicPr>
          <p:cNvPr id="8" name="Image 7" descr="IMG_6804.JPG"/>
          <p:cNvPicPr>
            <a:picLocks noChangeAspect="1"/>
          </p:cNvPicPr>
          <p:nvPr/>
        </p:nvPicPr>
        <p:blipFill>
          <a:blip r:embed="rId5" cstate="print"/>
          <a:stretch>
            <a:fillRect/>
          </a:stretch>
        </p:blipFill>
        <p:spPr>
          <a:xfrm>
            <a:off x="8358214" y="5857892"/>
            <a:ext cx="642924" cy="85723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dirty="0" smtClean="0">
                <a:latin typeface="Arial" pitchFamily="34" charset="0"/>
                <a:cs typeface="Arial" pitchFamily="34" charset="0"/>
              </a:rPr>
              <a:t>Miroir d'eau du Cours Jean-Ballard</a:t>
            </a:r>
            <a:br>
              <a:rPr lang="fr-FR" dirty="0" smtClean="0">
                <a:latin typeface="Arial" pitchFamily="34" charset="0"/>
                <a:cs typeface="Arial" pitchFamily="34" charset="0"/>
              </a:rPr>
            </a:br>
            <a:r>
              <a:rPr lang="fr-FR" dirty="0" smtClean="0">
                <a:latin typeface="Arial" pitchFamily="34" charset="0"/>
                <a:cs typeface="Arial" pitchFamily="34" charset="0"/>
              </a:rPr>
              <a:t>(1er </a:t>
            </a:r>
            <a:r>
              <a:rPr lang="fr-FR" dirty="0" err="1" smtClean="0">
                <a:latin typeface="Arial" pitchFamily="34" charset="0"/>
                <a:cs typeface="Arial" pitchFamily="34" charset="0"/>
              </a:rPr>
              <a:t>arr</a:t>
            </a:r>
            <a:r>
              <a:rPr lang="fr-FR" dirty="0" smtClean="0">
                <a:latin typeface="Arial" pitchFamily="34" charset="0"/>
                <a:cs typeface="Arial" pitchFamily="34" charset="0"/>
              </a:rPr>
              <a:t>)- 2004</a:t>
            </a:r>
            <a:br>
              <a:rPr lang="fr-FR" dirty="0" smtClean="0">
                <a:latin typeface="Arial" pitchFamily="34" charset="0"/>
                <a:cs typeface="Arial" pitchFamily="34" charset="0"/>
              </a:rPr>
            </a:br>
            <a:endParaRPr lang="fr-FR" dirty="0">
              <a:latin typeface="Arial" pitchFamily="34" charset="0"/>
              <a:cs typeface="Arial" pitchFamily="34" charset="0"/>
            </a:endParaRPr>
          </a:p>
        </p:txBody>
      </p:sp>
      <p:pic>
        <p:nvPicPr>
          <p:cNvPr id="5" name="Espace réservé pour une image  4" descr="IMG_5419.jpg"/>
          <p:cNvPicPr>
            <a:picLocks noGrp="1" noChangeAspect="1"/>
          </p:cNvPicPr>
          <p:nvPr>
            <p:ph type="pic" idx="1"/>
          </p:nvPr>
        </p:nvPicPr>
        <p:blipFill>
          <a:blip r:embed="rId2"/>
          <a:srcRect/>
          <a:stretch>
            <a:fillRect/>
          </a:stretch>
        </p:blipFill>
        <p:spPr>
          <a:xfrm>
            <a:off x="1785918" y="142852"/>
            <a:ext cx="5486400" cy="4114800"/>
          </a:xfrm>
        </p:spPr>
      </p:pic>
      <p:sp>
        <p:nvSpPr>
          <p:cNvPr id="4" name="Espace réservé du texte 3"/>
          <p:cNvSpPr>
            <a:spLocks noGrp="1"/>
          </p:cNvSpPr>
          <p:nvPr>
            <p:ph type="body" sz="half" idx="2"/>
          </p:nvPr>
        </p:nvSpPr>
        <p:spPr/>
        <p:txBody>
          <a:bodyPr/>
          <a:lstStyle/>
          <a:p>
            <a:r>
              <a:rPr lang="fr-FR" dirty="0" smtClean="0">
                <a:latin typeface="Arial" pitchFamily="34" charset="0"/>
                <a:cs typeface="Arial" pitchFamily="34" charset="0"/>
              </a:rPr>
              <a:t>Architecte : Rémy Marciano</a:t>
            </a:r>
          </a:p>
          <a:p>
            <a:endParaRPr lang="fr-FR" dirty="0">
              <a:latin typeface="Arial" pitchFamily="34" charset="0"/>
              <a:cs typeface="Arial" pitchFamily="34" charset="0"/>
            </a:endParaRPr>
          </a:p>
        </p:txBody>
      </p:sp>
      <p:pic>
        <p:nvPicPr>
          <p:cNvPr id="6" name="Image 5" descr="Reseau-homme-nature-2013.jpg"/>
          <p:cNvPicPr>
            <a:picLocks noChangeAspect="1"/>
          </p:cNvPicPr>
          <p:nvPr/>
        </p:nvPicPr>
        <p:blipFill>
          <a:blip r:embed="rId3" cstate="print"/>
          <a:stretch>
            <a:fillRect/>
          </a:stretch>
        </p:blipFill>
        <p:spPr>
          <a:xfrm>
            <a:off x="0" y="5925237"/>
            <a:ext cx="1357290" cy="932763"/>
          </a:xfrm>
          <a:prstGeom prst="rect">
            <a:avLst/>
          </a:prstGeom>
        </p:spPr>
      </p:pic>
      <p:pic>
        <p:nvPicPr>
          <p:cNvPr id="7" name="Image 6" descr="logo citoyen 13_01.png"/>
          <p:cNvPicPr>
            <a:picLocks noChangeAspect="1"/>
          </p:cNvPicPr>
          <p:nvPr/>
        </p:nvPicPr>
        <p:blipFill>
          <a:blip r:embed="rId4" cstate="print"/>
          <a:srcRect l="12932" t="19178" r="25062" b="69863"/>
          <a:stretch>
            <a:fillRect/>
          </a:stretch>
        </p:blipFill>
        <p:spPr>
          <a:xfrm>
            <a:off x="1475656" y="6286495"/>
            <a:ext cx="1714512" cy="428628"/>
          </a:xfrm>
          <a:prstGeom prst="rect">
            <a:avLst/>
          </a:prstGeom>
        </p:spPr>
      </p:pic>
      <p:pic>
        <p:nvPicPr>
          <p:cNvPr id="8" name="Image 7" descr="IMG_6804.JPG"/>
          <p:cNvPicPr>
            <a:picLocks noChangeAspect="1"/>
          </p:cNvPicPr>
          <p:nvPr/>
        </p:nvPicPr>
        <p:blipFill>
          <a:blip r:embed="rId5" cstate="print"/>
          <a:stretch>
            <a:fillRect/>
          </a:stretch>
        </p:blipFill>
        <p:spPr>
          <a:xfrm>
            <a:off x="8358214" y="5857892"/>
            <a:ext cx="642924" cy="85723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dirty="0" smtClean="0">
                <a:latin typeface="Arial" pitchFamily="34" charset="0"/>
                <a:cs typeface="Arial" pitchFamily="34" charset="0"/>
              </a:rPr>
              <a:t>Fontaine de la rue d'Aubagne</a:t>
            </a:r>
            <a:br>
              <a:rPr lang="fr-FR" dirty="0" smtClean="0">
                <a:latin typeface="Arial" pitchFamily="34" charset="0"/>
                <a:cs typeface="Arial" pitchFamily="34" charset="0"/>
              </a:rPr>
            </a:br>
            <a:r>
              <a:rPr lang="fr-FR" dirty="0" smtClean="0">
                <a:latin typeface="Arial" pitchFamily="34" charset="0"/>
                <a:cs typeface="Arial" pitchFamily="34" charset="0"/>
              </a:rPr>
              <a:t>(6ème </a:t>
            </a:r>
            <a:r>
              <a:rPr lang="fr-FR" dirty="0" err="1" smtClean="0">
                <a:latin typeface="Arial" pitchFamily="34" charset="0"/>
                <a:cs typeface="Arial" pitchFamily="34" charset="0"/>
              </a:rPr>
              <a:t>arr</a:t>
            </a:r>
            <a:r>
              <a:rPr lang="fr-FR" dirty="0" smtClean="0">
                <a:latin typeface="Arial" pitchFamily="34" charset="0"/>
                <a:cs typeface="Arial" pitchFamily="34" charset="0"/>
              </a:rPr>
              <a:t>)</a:t>
            </a:r>
            <a:br>
              <a:rPr lang="fr-FR" dirty="0" smtClean="0">
                <a:latin typeface="Arial" pitchFamily="34" charset="0"/>
                <a:cs typeface="Arial" pitchFamily="34" charset="0"/>
              </a:rPr>
            </a:br>
            <a:endParaRPr lang="fr-FR" dirty="0">
              <a:latin typeface="Arial" pitchFamily="34" charset="0"/>
              <a:cs typeface="Arial" pitchFamily="34" charset="0"/>
            </a:endParaRPr>
          </a:p>
        </p:txBody>
      </p:sp>
      <p:pic>
        <p:nvPicPr>
          <p:cNvPr id="5" name="Espace réservé pour une image  4" descr="IMG_3084.jpg"/>
          <p:cNvPicPr>
            <a:picLocks noGrp="1" noChangeAspect="1"/>
          </p:cNvPicPr>
          <p:nvPr>
            <p:ph type="pic" idx="1"/>
          </p:nvPr>
        </p:nvPicPr>
        <p:blipFill>
          <a:blip r:embed="rId2"/>
          <a:srcRect/>
          <a:stretch>
            <a:fillRect/>
          </a:stretch>
        </p:blipFill>
        <p:spPr>
          <a:xfrm>
            <a:off x="1785918" y="142852"/>
            <a:ext cx="5486400" cy="4114800"/>
          </a:xfrm>
        </p:spPr>
      </p:pic>
      <p:sp>
        <p:nvSpPr>
          <p:cNvPr id="4" name="Espace réservé du texte 3"/>
          <p:cNvSpPr>
            <a:spLocks noGrp="1"/>
          </p:cNvSpPr>
          <p:nvPr>
            <p:ph type="body" sz="half" idx="2"/>
          </p:nvPr>
        </p:nvSpPr>
        <p:spPr/>
        <p:txBody>
          <a:bodyPr/>
          <a:lstStyle/>
          <a:p>
            <a:r>
              <a:rPr lang="fr-FR" dirty="0" smtClean="0">
                <a:solidFill>
                  <a:schemeClr val="bg1"/>
                </a:solidFill>
              </a:rPr>
              <a:t>²</a:t>
            </a:r>
            <a:endParaRPr lang="fr-FR" dirty="0">
              <a:solidFill>
                <a:schemeClr val="bg1"/>
              </a:solidFill>
            </a:endParaRPr>
          </a:p>
        </p:txBody>
      </p:sp>
      <p:pic>
        <p:nvPicPr>
          <p:cNvPr id="6" name="Image 5" descr="Reseau-homme-nature-2013.jpg"/>
          <p:cNvPicPr>
            <a:picLocks noChangeAspect="1"/>
          </p:cNvPicPr>
          <p:nvPr/>
        </p:nvPicPr>
        <p:blipFill>
          <a:blip r:embed="rId3" cstate="print"/>
          <a:stretch>
            <a:fillRect/>
          </a:stretch>
        </p:blipFill>
        <p:spPr>
          <a:xfrm>
            <a:off x="0" y="5925237"/>
            <a:ext cx="1357290" cy="932763"/>
          </a:xfrm>
          <a:prstGeom prst="rect">
            <a:avLst/>
          </a:prstGeom>
        </p:spPr>
      </p:pic>
      <p:pic>
        <p:nvPicPr>
          <p:cNvPr id="7" name="Image 6" descr="logo citoyen 13_01.png"/>
          <p:cNvPicPr>
            <a:picLocks noChangeAspect="1"/>
          </p:cNvPicPr>
          <p:nvPr/>
        </p:nvPicPr>
        <p:blipFill>
          <a:blip r:embed="rId4" cstate="print"/>
          <a:srcRect l="12932" t="19178" r="25062" b="69863"/>
          <a:stretch>
            <a:fillRect/>
          </a:stretch>
        </p:blipFill>
        <p:spPr>
          <a:xfrm>
            <a:off x="1357740" y="6286507"/>
            <a:ext cx="1714512" cy="428628"/>
          </a:xfrm>
          <a:prstGeom prst="rect">
            <a:avLst/>
          </a:prstGeom>
        </p:spPr>
      </p:pic>
      <p:pic>
        <p:nvPicPr>
          <p:cNvPr id="8" name="Image 7" descr="IMG_6804.JPG"/>
          <p:cNvPicPr>
            <a:picLocks noChangeAspect="1"/>
          </p:cNvPicPr>
          <p:nvPr/>
        </p:nvPicPr>
        <p:blipFill>
          <a:blip r:embed="rId5" cstate="print"/>
          <a:stretch>
            <a:fillRect/>
          </a:stretch>
        </p:blipFill>
        <p:spPr>
          <a:xfrm>
            <a:off x="8358214" y="5857892"/>
            <a:ext cx="642924" cy="85723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dirty="0" smtClean="0">
                <a:latin typeface="Arial" pitchFamily="34" charset="0"/>
                <a:cs typeface="Arial" pitchFamily="34" charset="0"/>
              </a:rPr>
              <a:t>Fontaine Wallace</a:t>
            </a:r>
            <a:br>
              <a:rPr lang="fr-FR" dirty="0" smtClean="0">
                <a:latin typeface="Arial" pitchFamily="34" charset="0"/>
                <a:cs typeface="Arial" pitchFamily="34" charset="0"/>
              </a:rPr>
            </a:br>
            <a:r>
              <a:rPr lang="fr-FR" dirty="0" smtClean="0">
                <a:latin typeface="Arial" pitchFamily="34" charset="0"/>
                <a:cs typeface="Arial" pitchFamily="34" charset="0"/>
              </a:rPr>
              <a:t>Square Léon Blum</a:t>
            </a:r>
            <a:br>
              <a:rPr lang="fr-FR" dirty="0" smtClean="0">
                <a:latin typeface="Arial" pitchFamily="34" charset="0"/>
                <a:cs typeface="Arial" pitchFamily="34" charset="0"/>
              </a:rPr>
            </a:br>
            <a:r>
              <a:rPr lang="fr-FR" dirty="0" smtClean="0">
                <a:latin typeface="Arial" pitchFamily="34" charset="0"/>
                <a:cs typeface="Arial" pitchFamily="34" charset="0"/>
              </a:rPr>
              <a:t>(1er </a:t>
            </a:r>
            <a:r>
              <a:rPr lang="fr-FR" dirty="0" err="1" smtClean="0">
                <a:latin typeface="Arial" pitchFamily="34" charset="0"/>
                <a:cs typeface="Arial" pitchFamily="34" charset="0"/>
              </a:rPr>
              <a:t>arr</a:t>
            </a:r>
            <a:r>
              <a:rPr lang="fr-FR" dirty="0" smtClean="0">
                <a:latin typeface="Arial" pitchFamily="34" charset="0"/>
                <a:cs typeface="Arial" pitchFamily="34" charset="0"/>
              </a:rPr>
              <a:t>) – 1872</a:t>
            </a:r>
            <a:br>
              <a:rPr lang="fr-FR" dirty="0" smtClean="0">
                <a:latin typeface="Arial" pitchFamily="34" charset="0"/>
                <a:cs typeface="Arial" pitchFamily="34" charset="0"/>
              </a:rPr>
            </a:br>
            <a:endParaRPr lang="fr-FR" dirty="0">
              <a:latin typeface="Arial" pitchFamily="34" charset="0"/>
              <a:cs typeface="Arial" pitchFamily="34" charset="0"/>
            </a:endParaRPr>
          </a:p>
        </p:txBody>
      </p:sp>
      <p:pic>
        <p:nvPicPr>
          <p:cNvPr id="5" name="Espace réservé pour une image  4" descr="IMG_3162.jpg"/>
          <p:cNvPicPr>
            <a:picLocks noGrp="1" noChangeAspect="1"/>
          </p:cNvPicPr>
          <p:nvPr>
            <p:ph type="pic" idx="1"/>
          </p:nvPr>
        </p:nvPicPr>
        <p:blipFill>
          <a:blip r:embed="rId2"/>
          <a:srcRect/>
          <a:stretch>
            <a:fillRect/>
          </a:stretch>
        </p:blipFill>
        <p:spPr>
          <a:xfrm>
            <a:off x="1785918" y="142852"/>
            <a:ext cx="5486400" cy="3929090"/>
          </a:xfrm>
        </p:spPr>
      </p:pic>
      <p:sp>
        <p:nvSpPr>
          <p:cNvPr id="4" name="Espace réservé du texte 3"/>
          <p:cNvSpPr>
            <a:spLocks noGrp="1"/>
          </p:cNvSpPr>
          <p:nvPr>
            <p:ph type="body" sz="half" idx="2"/>
          </p:nvPr>
        </p:nvSpPr>
        <p:spPr/>
        <p:txBody>
          <a:bodyPr/>
          <a:lstStyle/>
          <a:p>
            <a:r>
              <a:rPr lang="fr-FR" dirty="0" smtClean="0">
                <a:latin typeface="Arial" pitchFamily="34" charset="0"/>
                <a:cs typeface="Arial" pitchFamily="34" charset="0"/>
              </a:rPr>
              <a:t>Sculpteur : Charles-Auguste Lebourg</a:t>
            </a:r>
          </a:p>
          <a:p>
            <a:endParaRPr lang="fr-FR" dirty="0">
              <a:latin typeface="Arial" pitchFamily="34" charset="0"/>
              <a:cs typeface="Arial" pitchFamily="34" charset="0"/>
            </a:endParaRPr>
          </a:p>
        </p:txBody>
      </p:sp>
      <p:pic>
        <p:nvPicPr>
          <p:cNvPr id="6" name="Image 5" descr="Reseau-homme-nature-2013.jpg"/>
          <p:cNvPicPr>
            <a:picLocks noChangeAspect="1"/>
          </p:cNvPicPr>
          <p:nvPr/>
        </p:nvPicPr>
        <p:blipFill>
          <a:blip r:embed="rId3" cstate="print"/>
          <a:stretch>
            <a:fillRect/>
          </a:stretch>
        </p:blipFill>
        <p:spPr>
          <a:xfrm>
            <a:off x="0" y="5925237"/>
            <a:ext cx="1357290" cy="932763"/>
          </a:xfrm>
          <a:prstGeom prst="rect">
            <a:avLst/>
          </a:prstGeom>
        </p:spPr>
      </p:pic>
      <p:pic>
        <p:nvPicPr>
          <p:cNvPr id="7" name="Image 6" descr="logo citoyen 13_01.png"/>
          <p:cNvPicPr>
            <a:picLocks noChangeAspect="1"/>
          </p:cNvPicPr>
          <p:nvPr/>
        </p:nvPicPr>
        <p:blipFill>
          <a:blip r:embed="rId4" cstate="print"/>
          <a:srcRect l="12932" t="19178" r="25062" b="69863"/>
          <a:stretch>
            <a:fillRect/>
          </a:stretch>
        </p:blipFill>
        <p:spPr>
          <a:xfrm>
            <a:off x="1363460" y="6331323"/>
            <a:ext cx="1714512" cy="428628"/>
          </a:xfrm>
          <a:prstGeom prst="rect">
            <a:avLst/>
          </a:prstGeom>
        </p:spPr>
      </p:pic>
      <p:pic>
        <p:nvPicPr>
          <p:cNvPr id="8" name="Image 7" descr="IMG_6804.JPG"/>
          <p:cNvPicPr>
            <a:picLocks noChangeAspect="1"/>
          </p:cNvPicPr>
          <p:nvPr/>
        </p:nvPicPr>
        <p:blipFill>
          <a:blip r:embed="rId5" cstate="print"/>
          <a:stretch>
            <a:fillRect/>
          </a:stretch>
        </p:blipFill>
        <p:spPr>
          <a:xfrm>
            <a:off x="8358214" y="5857892"/>
            <a:ext cx="642924" cy="85723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dirty="0" smtClean="0">
                <a:latin typeface="Arial" pitchFamily="34" charset="0"/>
                <a:cs typeface="Arial" pitchFamily="34" charset="0"/>
              </a:rPr>
              <a:t>Fontaine des Danaïdes</a:t>
            </a:r>
            <a:br>
              <a:rPr lang="fr-FR" dirty="0" smtClean="0">
                <a:latin typeface="Arial" pitchFamily="34" charset="0"/>
                <a:cs typeface="Arial" pitchFamily="34" charset="0"/>
              </a:rPr>
            </a:br>
            <a:r>
              <a:rPr lang="fr-FR" dirty="0" smtClean="0">
                <a:latin typeface="Arial" pitchFamily="34" charset="0"/>
                <a:cs typeface="Arial" pitchFamily="34" charset="0"/>
              </a:rPr>
              <a:t>Square de Stalingrad</a:t>
            </a:r>
            <a:br>
              <a:rPr lang="fr-FR" dirty="0" smtClean="0">
                <a:latin typeface="Arial" pitchFamily="34" charset="0"/>
                <a:cs typeface="Arial" pitchFamily="34" charset="0"/>
              </a:rPr>
            </a:br>
            <a:r>
              <a:rPr lang="fr-FR" dirty="0" smtClean="0">
                <a:latin typeface="Arial" pitchFamily="34" charset="0"/>
                <a:cs typeface="Arial" pitchFamily="34" charset="0"/>
              </a:rPr>
              <a:t>(1er </a:t>
            </a:r>
            <a:r>
              <a:rPr lang="fr-FR" dirty="0" err="1" smtClean="0">
                <a:latin typeface="Arial" pitchFamily="34" charset="0"/>
                <a:cs typeface="Arial" pitchFamily="34" charset="0"/>
              </a:rPr>
              <a:t>arr</a:t>
            </a:r>
            <a:r>
              <a:rPr lang="fr-FR" dirty="0" smtClean="0">
                <a:latin typeface="Arial" pitchFamily="34" charset="0"/>
                <a:cs typeface="Arial" pitchFamily="34" charset="0"/>
              </a:rPr>
              <a:t>) – 1907</a:t>
            </a:r>
            <a:br>
              <a:rPr lang="fr-FR" dirty="0" smtClean="0">
                <a:latin typeface="Arial" pitchFamily="34" charset="0"/>
                <a:cs typeface="Arial" pitchFamily="34" charset="0"/>
              </a:rPr>
            </a:br>
            <a:endParaRPr lang="fr-FR" dirty="0">
              <a:latin typeface="Arial" pitchFamily="34" charset="0"/>
              <a:cs typeface="Arial" pitchFamily="34" charset="0"/>
            </a:endParaRPr>
          </a:p>
        </p:txBody>
      </p:sp>
      <p:pic>
        <p:nvPicPr>
          <p:cNvPr id="6" name="Espace réservé pour une image  5" descr="IMG_5388.jpg"/>
          <p:cNvPicPr>
            <a:picLocks noGrp="1" noChangeAspect="1"/>
          </p:cNvPicPr>
          <p:nvPr>
            <p:ph type="pic" idx="1"/>
          </p:nvPr>
        </p:nvPicPr>
        <p:blipFill>
          <a:blip r:embed="rId2"/>
          <a:srcRect/>
          <a:stretch>
            <a:fillRect/>
          </a:stretch>
        </p:blipFill>
        <p:spPr>
          <a:xfrm>
            <a:off x="1785918" y="142852"/>
            <a:ext cx="5486400" cy="3929090"/>
          </a:xfrm>
        </p:spPr>
      </p:pic>
      <p:sp>
        <p:nvSpPr>
          <p:cNvPr id="4" name="Espace réservé du texte 3"/>
          <p:cNvSpPr>
            <a:spLocks noGrp="1"/>
          </p:cNvSpPr>
          <p:nvPr>
            <p:ph type="body" sz="half" idx="2"/>
          </p:nvPr>
        </p:nvSpPr>
        <p:spPr/>
        <p:txBody>
          <a:bodyPr/>
          <a:lstStyle/>
          <a:p>
            <a:r>
              <a:rPr lang="fr-FR" dirty="0" smtClean="0">
                <a:latin typeface="Arial" pitchFamily="34" charset="0"/>
                <a:cs typeface="Arial" pitchFamily="34" charset="0"/>
              </a:rPr>
              <a:t>Sculpteur : Jean Hugues</a:t>
            </a:r>
          </a:p>
          <a:p>
            <a:endParaRPr lang="fr-FR" dirty="0">
              <a:latin typeface="Arial" pitchFamily="34" charset="0"/>
              <a:cs typeface="Arial" pitchFamily="34" charset="0"/>
            </a:endParaRPr>
          </a:p>
        </p:txBody>
      </p:sp>
      <p:pic>
        <p:nvPicPr>
          <p:cNvPr id="7" name="Image 6" descr="Reseau-homme-nature-2013.jpg"/>
          <p:cNvPicPr>
            <a:picLocks noChangeAspect="1"/>
          </p:cNvPicPr>
          <p:nvPr/>
        </p:nvPicPr>
        <p:blipFill>
          <a:blip r:embed="rId3" cstate="print"/>
          <a:stretch>
            <a:fillRect/>
          </a:stretch>
        </p:blipFill>
        <p:spPr>
          <a:xfrm>
            <a:off x="0" y="5925237"/>
            <a:ext cx="1357290" cy="932763"/>
          </a:xfrm>
          <a:prstGeom prst="rect">
            <a:avLst/>
          </a:prstGeom>
        </p:spPr>
      </p:pic>
      <p:pic>
        <p:nvPicPr>
          <p:cNvPr id="8" name="Image 7" descr="logo citoyen 13_01.png"/>
          <p:cNvPicPr>
            <a:picLocks noChangeAspect="1"/>
          </p:cNvPicPr>
          <p:nvPr/>
        </p:nvPicPr>
        <p:blipFill>
          <a:blip r:embed="rId4" cstate="print"/>
          <a:srcRect l="12932" t="19178" r="25062" b="69863"/>
          <a:stretch>
            <a:fillRect/>
          </a:stretch>
        </p:blipFill>
        <p:spPr>
          <a:xfrm>
            <a:off x="1357290" y="6286495"/>
            <a:ext cx="1714512" cy="428628"/>
          </a:xfrm>
          <a:prstGeom prst="rect">
            <a:avLst/>
          </a:prstGeom>
        </p:spPr>
      </p:pic>
      <p:pic>
        <p:nvPicPr>
          <p:cNvPr id="9" name="Image 8" descr="IMG_6804.JPG"/>
          <p:cNvPicPr>
            <a:picLocks noChangeAspect="1"/>
          </p:cNvPicPr>
          <p:nvPr/>
        </p:nvPicPr>
        <p:blipFill>
          <a:blip r:embed="rId5" cstate="print"/>
          <a:stretch>
            <a:fillRect/>
          </a:stretch>
        </p:blipFill>
        <p:spPr>
          <a:xfrm>
            <a:off x="8358214" y="5857892"/>
            <a:ext cx="642924" cy="85723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3923928" y="3933056"/>
            <a:ext cx="1619672" cy="2154471"/>
          </a:xfrm>
          <a:prstGeom prst="rect">
            <a:avLst/>
          </a:prstGeom>
        </p:spPr>
      </p:pic>
      <p:sp>
        <p:nvSpPr>
          <p:cNvPr id="5" name="ZoneTexte 4"/>
          <p:cNvSpPr txBox="1"/>
          <p:nvPr/>
        </p:nvSpPr>
        <p:spPr>
          <a:xfrm>
            <a:off x="1331640" y="548680"/>
            <a:ext cx="6768752" cy="3416320"/>
          </a:xfrm>
          <a:prstGeom prst="rect">
            <a:avLst/>
          </a:prstGeom>
          <a:noFill/>
        </p:spPr>
        <p:txBody>
          <a:bodyPr wrap="square" rtlCol="0">
            <a:spAutoFit/>
          </a:bodyPr>
          <a:lstStyle/>
          <a:p>
            <a:r>
              <a:rPr lang="fr-FR" b="1" dirty="0" smtClean="0"/>
              <a:t>Le concours des « Fontaines Publiques » commence  du 22 mars 2017 à Martigues au 22 mars 2018.</a:t>
            </a:r>
          </a:p>
          <a:p>
            <a:r>
              <a:rPr lang="fr-FR" b="1" dirty="0" smtClean="0"/>
              <a:t>Les candidats aurons 6 mois pour réaliser leurs œuvres. L’association sollicitera les communes afin d’engager un partenariat pour la réalisation d’une pièce d’eau qui s’inspirera des meilleurs propositions. Un projet technique sera remis le 10e mois et le 22 mars 2018 nous lèverons un verre autour de la réalisation . A cette occasion les prix seront remis aux lauréats du concours « des Fontaines </a:t>
            </a:r>
            <a:r>
              <a:rPr lang="fr-FR" b="1" dirty="0"/>
              <a:t>P</a:t>
            </a:r>
            <a:r>
              <a:rPr lang="fr-FR" b="1" dirty="0" smtClean="0"/>
              <a:t>ubliques ». Le lieu est en recherche dès maintenant.</a:t>
            </a:r>
          </a:p>
          <a:p>
            <a:pPr algn="ctr"/>
            <a:r>
              <a:rPr lang="fr-FR" b="1" dirty="0" smtClean="0">
                <a:solidFill>
                  <a:srgbClr val="00B050"/>
                </a:solidFill>
              </a:rPr>
              <a:t>La Revue Naturellement donnera régulièrement</a:t>
            </a:r>
          </a:p>
          <a:p>
            <a:pPr algn="ctr"/>
            <a:r>
              <a:rPr lang="fr-FR" b="1" dirty="0" smtClean="0">
                <a:solidFill>
                  <a:srgbClr val="00B050"/>
                </a:solidFill>
              </a:rPr>
              <a:t> des nouvelles du concours</a:t>
            </a:r>
          </a:p>
          <a:p>
            <a:r>
              <a:rPr lang="fr-FR" b="1" dirty="0" smtClean="0"/>
              <a:t> </a:t>
            </a:r>
            <a:endParaRPr lang="fr-FR" b="1" dirty="0"/>
          </a:p>
        </p:txBody>
      </p:sp>
      <p:pic>
        <p:nvPicPr>
          <p:cNvPr id="7" name="Image 6" descr="Reseau-homme-nature-2013.jpg"/>
          <p:cNvPicPr>
            <a:picLocks noChangeAspect="1"/>
          </p:cNvPicPr>
          <p:nvPr/>
        </p:nvPicPr>
        <p:blipFill>
          <a:blip r:embed="rId3" cstate="print"/>
          <a:stretch>
            <a:fillRect/>
          </a:stretch>
        </p:blipFill>
        <p:spPr>
          <a:xfrm>
            <a:off x="251520" y="5733256"/>
            <a:ext cx="1357290" cy="932763"/>
          </a:xfrm>
          <a:prstGeom prst="rect">
            <a:avLst/>
          </a:prstGeom>
        </p:spPr>
      </p:pic>
      <p:pic>
        <p:nvPicPr>
          <p:cNvPr id="8" name="Image 7" descr="logo citoyen 13_01.png"/>
          <p:cNvPicPr>
            <a:picLocks noChangeAspect="1"/>
          </p:cNvPicPr>
          <p:nvPr/>
        </p:nvPicPr>
        <p:blipFill>
          <a:blip r:embed="rId4" cstate="print"/>
          <a:srcRect l="12932" t="19178" r="25062" b="69863"/>
          <a:stretch>
            <a:fillRect/>
          </a:stretch>
        </p:blipFill>
        <p:spPr>
          <a:xfrm>
            <a:off x="7243136" y="6087527"/>
            <a:ext cx="1714512" cy="42862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38382"/>
            <a:ext cx="8229600" cy="3168946"/>
          </a:xfrm>
        </p:spPr>
        <p:txBody>
          <a:bodyPr>
            <a:noAutofit/>
          </a:bodyPr>
          <a:lstStyle/>
          <a:p>
            <a:r>
              <a:rPr lang="fr-FR" sz="2000" b="1" dirty="0" smtClean="0">
                <a:solidFill>
                  <a:srgbClr val="0070C0"/>
                </a:solidFill>
                <a:latin typeface="Arial" pitchFamily="34" charset="0"/>
                <a:cs typeface="Arial" pitchFamily="34" charset="0"/>
              </a:rPr>
              <a:t>Exposition collective : Eau, y es-tu</a:t>
            </a:r>
            <a:r>
              <a:rPr lang="fr-FR" sz="2000" dirty="0" smtClean="0">
                <a:solidFill>
                  <a:schemeClr val="tx2">
                    <a:lumMod val="60000"/>
                    <a:lumOff val="40000"/>
                  </a:schemeClr>
                </a:solidFill>
                <a:latin typeface="Arial" pitchFamily="34" charset="0"/>
                <a:cs typeface="Arial" pitchFamily="34" charset="0"/>
              </a:rPr>
              <a:t> ?</a:t>
            </a:r>
            <a:r>
              <a:rPr lang="fr-FR" sz="1600" dirty="0" smtClean="0">
                <a:latin typeface="Arial" pitchFamily="34" charset="0"/>
                <a:cs typeface="Arial" pitchFamily="34" charset="0"/>
              </a:rPr>
              <a:t/>
            </a:r>
            <a:br>
              <a:rPr lang="fr-FR" sz="1600" dirty="0" smtClean="0">
                <a:latin typeface="Arial" pitchFamily="34" charset="0"/>
                <a:cs typeface="Arial" pitchFamily="34" charset="0"/>
              </a:rPr>
            </a:br>
            <a:r>
              <a:rPr lang="fr-FR" sz="1600" dirty="0" smtClean="0">
                <a:latin typeface="Arial" pitchFamily="34" charset="0"/>
                <a:cs typeface="Arial" pitchFamily="34" charset="0"/>
              </a:rPr>
              <a:t/>
            </a:r>
            <a:br>
              <a:rPr lang="fr-FR" sz="1600" dirty="0" smtClean="0">
                <a:latin typeface="Arial" pitchFamily="34" charset="0"/>
                <a:cs typeface="Arial" pitchFamily="34" charset="0"/>
              </a:rPr>
            </a:br>
            <a:r>
              <a:rPr lang="fr-FR" sz="1600" dirty="0" smtClean="0">
                <a:latin typeface="Arial" pitchFamily="34" charset="0"/>
                <a:cs typeface="Arial" pitchFamily="34" charset="0"/>
              </a:rPr>
              <a:t>La Galerie l'Atelier des Arts accueille une exposition collective photographique autour de la problématique de l'eau. Cet événement est organisé à l'initiative </a:t>
            </a:r>
            <a:r>
              <a:rPr lang="fr-FR" sz="1600" dirty="0" smtClean="0">
                <a:latin typeface="Arial" pitchFamily="34" charset="0"/>
                <a:cs typeface="Arial" pitchFamily="34" charset="0"/>
              </a:rPr>
              <a:t/>
            </a:r>
            <a:br>
              <a:rPr lang="fr-FR" sz="1600" dirty="0" smtClean="0">
                <a:latin typeface="Arial" pitchFamily="34" charset="0"/>
                <a:cs typeface="Arial" pitchFamily="34" charset="0"/>
              </a:rPr>
            </a:br>
            <a:r>
              <a:rPr lang="fr-FR" sz="1600" dirty="0" smtClean="0">
                <a:latin typeface="Arial" pitchFamily="34" charset="0"/>
                <a:cs typeface="Arial" pitchFamily="34" charset="0"/>
              </a:rPr>
              <a:t>du </a:t>
            </a:r>
            <a:r>
              <a:rPr lang="fr-FR" sz="1600" dirty="0" smtClean="0">
                <a:latin typeface="Arial" pitchFamily="34" charset="0"/>
                <a:cs typeface="Arial" pitchFamily="34" charset="0"/>
              </a:rPr>
              <a:t>Réseau </a:t>
            </a:r>
            <a:r>
              <a:rPr lang="fr-FR" sz="1600" dirty="0" smtClean="0">
                <a:latin typeface="Arial" pitchFamily="34" charset="0"/>
                <a:cs typeface="Arial" pitchFamily="34" charset="0"/>
              </a:rPr>
              <a:t>Homme&amp; </a:t>
            </a:r>
            <a:r>
              <a:rPr lang="fr-FR" sz="1600" dirty="0" smtClean="0">
                <a:latin typeface="Arial" pitchFamily="34" charset="0"/>
                <a:cs typeface="Arial" pitchFamily="34" charset="0"/>
              </a:rPr>
              <a:t>Nature.</a:t>
            </a:r>
            <a:br>
              <a:rPr lang="fr-FR" sz="1600" dirty="0" smtClean="0">
                <a:latin typeface="Arial" pitchFamily="34" charset="0"/>
                <a:cs typeface="Arial" pitchFamily="34" charset="0"/>
              </a:rPr>
            </a:br>
            <a:r>
              <a:rPr lang="fr-FR" sz="1600" dirty="0" smtClean="0">
                <a:latin typeface="Arial" pitchFamily="34" charset="0"/>
                <a:cs typeface="Arial" pitchFamily="34" charset="0"/>
              </a:rPr>
              <a:t>                                                                    </a:t>
            </a:r>
            <a:br>
              <a:rPr lang="fr-FR" sz="1600" dirty="0" smtClean="0">
                <a:latin typeface="Arial" pitchFamily="34" charset="0"/>
                <a:cs typeface="Arial" pitchFamily="34" charset="0"/>
              </a:rPr>
            </a:br>
            <a:r>
              <a:rPr lang="fr-FR" sz="1600" dirty="0">
                <a:latin typeface="Arial" pitchFamily="34" charset="0"/>
                <a:cs typeface="Arial" pitchFamily="34" charset="0"/>
              </a:rPr>
              <a:t> </a:t>
            </a:r>
            <a:r>
              <a:rPr lang="fr-FR" sz="1600" dirty="0" smtClean="0">
                <a:latin typeface="Arial" pitchFamily="34" charset="0"/>
                <a:cs typeface="Arial" pitchFamily="34" charset="0"/>
              </a:rPr>
              <a:t>                                                                85, rue </a:t>
            </a:r>
            <a:r>
              <a:rPr lang="fr-FR" sz="1600" dirty="0">
                <a:latin typeface="Arial" pitchFamily="34" charset="0"/>
                <a:cs typeface="Arial" pitchFamily="34" charset="0"/>
              </a:rPr>
              <a:t>d’Aubagne </a:t>
            </a:r>
            <a:r>
              <a:rPr lang="fr-FR" sz="1600" dirty="0" smtClean="0">
                <a:latin typeface="Arial" pitchFamily="34" charset="0"/>
                <a:cs typeface="Arial" pitchFamily="34" charset="0"/>
              </a:rPr>
              <a:t>13001Marseille</a:t>
            </a:r>
            <a:br>
              <a:rPr lang="fr-FR" sz="1600" dirty="0" smtClean="0">
                <a:latin typeface="Arial" pitchFamily="34" charset="0"/>
                <a:cs typeface="Arial" pitchFamily="34" charset="0"/>
              </a:rPr>
            </a:br>
            <a:r>
              <a:rPr lang="fr-FR" sz="1600" dirty="0" smtClean="0">
                <a:latin typeface="Arial" pitchFamily="34" charset="0"/>
                <a:cs typeface="Arial" pitchFamily="34" charset="0"/>
              </a:rPr>
              <a:t/>
            </a:r>
            <a:br>
              <a:rPr lang="fr-FR" sz="1600" dirty="0" smtClean="0">
                <a:latin typeface="Arial" pitchFamily="34" charset="0"/>
                <a:cs typeface="Arial" pitchFamily="34" charset="0"/>
              </a:rPr>
            </a:br>
            <a:r>
              <a:rPr lang="fr-FR" sz="1600" dirty="0" smtClean="0">
                <a:latin typeface="Arial" pitchFamily="34" charset="0"/>
                <a:cs typeface="Arial" pitchFamily="34" charset="0"/>
              </a:rPr>
              <a:t/>
            </a:r>
            <a:br>
              <a:rPr lang="fr-FR" sz="1600" dirty="0" smtClean="0">
                <a:latin typeface="Arial" pitchFamily="34" charset="0"/>
                <a:cs typeface="Arial" pitchFamily="34" charset="0"/>
              </a:rPr>
            </a:br>
            <a:r>
              <a:rPr lang="fr-FR" sz="1600" b="1" dirty="0" smtClean="0">
                <a:latin typeface="Arial" pitchFamily="34" charset="0"/>
                <a:cs typeface="Arial" pitchFamily="34" charset="0"/>
              </a:rPr>
              <a:t>du 15 au 30 Mars 2017</a:t>
            </a:r>
            <a:r>
              <a:rPr lang="fr-FR" sz="1600" dirty="0" smtClean="0">
                <a:latin typeface="Arial" pitchFamily="34" charset="0"/>
                <a:cs typeface="Arial" pitchFamily="34" charset="0"/>
              </a:rPr>
              <a:t/>
            </a:r>
            <a:br>
              <a:rPr lang="fr-FR" sz="1600" dirty="0" smtClean="0">
                <a:latin typeface="Arial" pitchFamily="34" charset="0"/>
                <a:cs typeface="Arial" pitchFamily="34" charset="0"/>
              </a:rPr>
            </a:br>
            <a:r>
              <a:rPr lang="fr-FR" sz="1600" dirty="0" smtClean="0">
                <a:latin typeface="Arial" pitchFamily="34" charset="0"/>
                <a:cs typeface="Arial" pitchFamily="34" charset="0"/>
              </a:rPr>
              <a:t>Ici </a:t>
            </a:r>
            <a:r>
              <a:rPr lang="fr-FR" sz="1600" dirty="0" smtClean="0">
                <a:latin typeface="Arial" pitchFamily="34" charset="0"/>
                <a:cs typeface="Arial" pitchFamily="34" charset="0"/>
              </a:rPr>
              <a:t>se croisent et se répondent deux expositions dans un même lieu : </a:t>
            </a:r>
            <a:r>
              <a:rPr lang="fr-FR" sz="1600" dirty="0" smtClean="0">
                <a:latin typeface="Arial" pitchFamily="34" charset="0"/>
                <a:cs typeface="Arial" pitchFamily="34" charset="0"/>
              </a:rPr>
              <a:t>« </a:t>
            </a:r>
            <a:r>
              <a:rPr lang="fr-FR" sz="1600" b="1" dirty="0" smtClean="0">
                <a:latin typeface="Arial" pitchFamily="34" charset="0"/>
                <a:cs typeface="Arial" pitchFamily="34" charset="0"/>
              </a:rPr>
              <a:t>L'eau </a:t>
            </a:r>
            <a:r>
              <a:rPr lang="fr-FR" sz="1600" b="1" dirty="0" smtClean="0">
                <a:latin typeface="Arial" pitchFamily="34" charset="0"/>
                <a:cs typeface="Arial" pitchFamily="34" charset="0"/>
              </a:rPr>
              <a:t>un autre </a:t>
            </a:r>
            <a:r>
              <a:rPr lang="fr-FR" sz="1600" b="1" dirty="0" smtClean="0">
                <a:latin typeface="Arial" pitchFamily="34" charset="0"/>
                <a:cs typeface="Arial" pitchFamily="34" charset="0"/>
              </a:rPr>
              <a:t>regard »</a:t>
            </a:r>
            <a:r>
              <a:rPr lang="fr-FR" sz="1600" dirty="0" smtClean="0">
                <a:latin typeface="Arial" pitchFamily="34" charset="0"/>
                <a:cs typeface="Arial" pitchFamily="34" charset="0"/>
              </a:rPr>
              <a:t> </a:t>
            </a:r>
            <a:r>
              <a:rPr lang="fr-FR" sz="1600" dirty="0" smtClean="0">
                <a:latin typeface="Arial" pitchFamily="34" charset="0"/>
                <a:cs typeface="Arial" pitchFamily="34" charset="0"/>
              </a:rPr>
              <a:t>et </a:t>
            </a:r>
            <a:r>
              <a:rPr lang="fr-FR" sz="1600" dirty="0" smtClean="0">
                <a:latin typeface="Arial" pitchFamily="34" charset="0"/>
                <a:cs typeface="Arial" pitchFamily="34" charset="0"/>
              </a:rPr>
              <a:t>« </a:t>
            </a:r>
            <a:r>
              <a:rPr lang="fr-FR" sz="1600" b="1" dirty="0" smtClean="0">
                <a:latin typeface="Arial" pitchFamily="34" charset="0"/>
                <a:cs typeface="Arial" pitchFamily="34" charset="0"/>
              </a:rPr>
              <a:t>Fontaines Marseillaises »</a:t>
            </a:r>
            <a:r>
              <a:rPr lang="fr-FR" sz="1600" dirty="0" smtClean="0">
                <a:latin typeface="Arial" pitchFamily="34" charset="0"/>
                <a:cs typeface="Arial" pitchFamily="34" charset="0"/>
              </a:rPr>
              <a:t>, </a:t>
            </a:r>
            <a:r>
              <a:rPr lang="fr-FR" sz="1600" dirty="0" smtClean="0">
                <a:latin typeface="Arial" pitchFamily="34" charset="0"/>
                <a:cs typeface="Arial" pitchFamily="34" charset="0"/>
              </a:rPr>
              <a:t>réalisées respectivement par deux artistes </a:t>
            </a:r>
            <a:r>
              <a:rPr lang="fr-FR" sz="1600" b="1" dirty="0" smtClean="0">
                <a:latin typeface="Arial" pitchFamily="34" charset="0"/>
                <a:cs typeface="Arial" pitchFamily="34" charset="0"/>
              </a:rPr>
              <a:t>Aurélie Marfeuillade et Julie Gazzoti</a:t>
            </a:r>
            <a:r>
              <a:rPr lang="fr-FR" sz="1600" dirty="0" smtClean="0">
                <a:latin typeface="Arial" pitchFamily="34" charset="0"/>
                <a:cs typeface="Arial" pitchFamily="34" charset="0"/>
              </a:rPr>
              <a:t>. Ces deux regards se font face, tant physiquement que dans les propos qui s'y dessinent.</a:t>
            </a:r>
            <a:br>
              <a:rPr lang="fr-FR" sz="1600" dirty="0" smtClean="0">
                <a:latin typeface="Arial" pitchFamily="34" charset="0"/>
                <a:cs typeface="Arial" pitchFamily="34" charset="0"/>
              </a:rPr>
            </a:br>
            <a:endParaRPr lang="fr-FR" sz="1600" dirty="0">
              <a:latin typeface="Arial" pitchFamily="34" charset="0"/>
              <a:cs typeface="Arial" pitchFamily="34" charset="0"/>
            </a:endParaRPr>
          </a:p>
        </p:txBody>
      </p:sp>
      <p:sp>
        <p:nvSpPr>
          <p:cNvPr id="3" name="Espace réservé du contenu 2"/>
          <p:cNvSpPr>
            <a:spLocks noGrp="1"/>
          </p:cNvSpPr>
          <p:nvPr>
            <p:ph idx="1"/>
          </p:nvPr>
        </p:nvSpPr>
        <p:spPr>
          <a:xfrm>
            <a:off x="142844" y="3429000"/>
            <a:ext cx="8543956" cy="3214710"/>
          </a:xfrm>
        </p:spPr>
        <p:txBody>
          <a:bodyPr>
            <a:noAutofit/>
          </a:bodyPr>
          <a:lstStyle/>
          <a:p>
            <a:pPr>
              <a:buNone/>
            </a:pPr>
            <a:r>
              <a:rPr lang="fr-FR" sz="1600" dirty="0" smtClean="0">
                <a:latin typeface="Arial" pitchFamily="34" charset="0"/>
                <a:cs typeface="Arial" pitchFamily="34" charset="0"/>
              </a:rPr>
              <a:t>           Les deux artistes ont travaillé sur la présence, et parfois l'absence de l'eau, dans nos espaces publics. Elles donnent à voir la gestion urbaine de ce bien qui nous est </a:t>
            </a:r>
            <a:r>
              <a:rPr lang="fr-FR" sz="1600" dirty="0" smtClean="0">
                <a:latin typeface="Arial" pitchFamily="34" charset="0"/>
                <a:cs typeface="Arial" pitchFamily="34" charset="0"/>
              </a:rPr>
              <a:t>commun  et </a:t>
            </a:r>
            <a:r>
              <a:rPr lang="fr-FR" sz="1600" dirty="0" smtClean="0">
                <a:latin typeface="Arial" pitchFamily="34" charset="0"/>
                <a:cs typeface="Arial" pitchFamily="34" charset="0"/>
              </a:rPr>
              <a:t>indispensable. </a:t>
            </a:r>
          </a:p>
          <a:p>
            <a:pPr>
              <a:buNone/>
            </a:pPr>
            <a:r>
              <a:rPr lang="fr-FR" sz="1600" dirty="0" smtClean="0">
                <a:latin typeface="Arial" pitchFamily="34" charset="0"/>
                <a:cs typeface="Arial" pitchFamily="34" charset="0"/>
              </a:rPr>
              <a:t/>
            </a:r>
            <a:br>
              <a:rPr lang="fr-FR" sz="1600" dirty="0" smtClean="0">
                <a:latin typeface="Arial" pitchFamily="34" charset="0"/>
                <a:cs typeface="Arial" pitchFamily="34" charset="0"/>
              </a:rPr>
            </a:br>
            <a:r>
              <a:rPr lang="fr-FR" sz="1600" dirty="0" smtClean="0">
                <a:latin typeface="Arial" pitchFamily="34" charset="0"/>
                <a:cs typeface="Arial" pitchFamily="34" charset="0"/>
              </a:rPr>
              <a:t> Leurs images dressent un constat où le beau et le désespoir s'affrontent dans nos villes, où la fragilité de notre équilibre environnemental se dévoile comme un secret. Les postures artistiques de chacune se rencontrent à la croisée de l'art, du documentaire et du politique. Leurs regards offrent un état des lieux du grand cycle et du petit cycle de l'eau. Cette eau que nous côtoyons tous les jours, sans même la remarquer. Elle est là, comme une normalité dans nos vies.  </a:t>
            </a:r>
          </a:p>
          <a:p>
            <a:pPr lvl="1" algn="just">
              <a:buNone/>
            </a:pPr>
            <a:endParaRPr lang="fr-FR" sz="1200" dirty="0">
              <a:latin typeface="Arial" pitchFamily="34" charset="0"/>
              <a:cs typeface="Arial" pitchFamily="34" charset="0"/>
            </a:endParaRPr>
          </a:p>
        </p:txBody>
      </p:sp>
      <p:pic>
        <p:nvPicPr>
          <p:cNvPr id="4" name="Image 3" descr="Reseau-homme-nature-2013.jpg"/>
          <p:cNvPicPr>
            <a:picLocks noChangeAspect="1"/>
          </p:cNvPicPr>
          <p:nvPr/>
        </p:nvPicPr>
        <p:blipFill>
          <a:blip r:embed="rId2" cstate="print"/>
          <a:stretch>
            <a:fillRect/>
          </a:stretch>
        </p:blipFill>
        <p:spPr>
          <a:xfrm>
            <a:off x="0" y="5925237"/>
            <a:ext cx="1357290" cy="932763"/>
          </a:xfrm>
          <a:prstGeom prst="rect">
            <a:avLst/>
          </a:prstGeom>
        </p:spPr>
      </p:pic>
      <p:pic>
        <p:nvPicPr>
          <p:cNvPr id="5" name="Image 4" descr="logo citoyen 13_01.png"/>
          <p:cNvPicPr>
            <a:picLocks noChangeAspect="1"/>
          </p:cNvPicPr>
          <p:nvPr/>
        </p:nvPicPr>
        <p:blipFill>
          <a:blip r:embed="rId3" cstate="print"/>
          <a:srcRect l="12932" t="19178" r="25062" b="69863"/>
          <a:stretch>
            <a:fillRect/>
          </a:stretch>
        </p:blipFill>
        <p:spPr>
          <a:xfrm>
            <a:off x="1357290" y="6286495"/>
            <a:ext cx="1714512" cy="428628"/>
          </a:xfrm>
          <a:prstGeom prst="rect">
            <a:avLst/>
          </a:prstGeom>
        </p:spPr>
      </p:pic>
      <p:pic>
        <p:nvPicPr>
          <p:cNvPr id="6" name="Image 5" descr="IMG_6804.JPG"/>
          <p:cNvPicPr>
            <a:picLocks noChangeAspect="1"/>
          </p:cNvPicPr>
          <p:nvPr/>
        </p:nvPicPr>
        <p:blipFill>
          <a:blip r:embed="rId4" cstate="print"/>
          <a:stretch>
            <a:fillRect/>
          </a:stretch>
        </p:blipFill>
        <p:spPr>
          <a:xfrm>
            <a:off x="8358214" y="5857892"/>
            <a:ext cx="642924" cy="857231"/>
          </a:xfrm>
          <a:prstGeom prst="rect">
            <a:avLst/>
          </a:prstGeom>
        </p:spPr>
      </p:pic>
      <p:pic>
        <p:nvPicPr>
          <p:cNvPr id="7" name="Image 6" descr="logo-atelier-des-arts.jpg"/>
          <p:cNvPicPr>
            <a:picLocks noChangeAspect="1"/>
          </p:cNvPicPr>
          <p:nvPr/>
        </p:nvPicPr>
        <p:blipFill>
          <a:blip r:embed="rId5" cstate="print"/>
          <a:stretch>
            <a:fillRect/>
          </a:stretch>
        </p:blipFill>
        <p:spPr>
          <a:xfrm>
            <a:off x="2928926" y="1500174"/>
            <a:ext cx="1182851" cy="6781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2200" dirty="0" smtClean="0">
                <a:latin typeface="Arial" pitchFamily="34" charset="0"/>
                <a:cs typeface="Arial" pitchFamily="34" charset="0"/>
              </a:rPr>
              <a:t>Bassins du Parc </a:t>
            </a:r>
            <a:r>
              <a:rPr lang="fr-FR" sz="2200" dirty="0" err="1" smtClean="0">
                <a:latin typeface="Arial" pitchFamily="34" charset="0"/>
                <a:cs typeface="Arial" pitchFamily="34" charset="0"/>
              </a:rPr>
              <a:t>Borely</a:t>
            </a:r>
            <a:r>
              <a:rPr lang="fr-FR" sz="2200" dirty="0" smtClean="0">
                <a:latin typeface="Arial" pitchFamily="34" charset="0"/>
                <a:cs typeface="Arial" pitchFamily="34" charset="0"/>
              </a:rPr>
              <a:t/>
            </a:r>
            <a:br>
              <a:rPr lang="fr-FR" sz="2200" dirty="0" smtClean="0">
                <a:latin typeface="Arial" pitchFamily="34" charset="0"/>
                <a:cs typeface="Arial" pitchFamily="34" charset="0"/>
              </a:rPr>
            </a:br>
            <a:r>
              <a:rPr lang="fr-FR" sz="2200" dirty="0" smtClean="0">
                <a:latin typeface="Arial" pitchFamily="34" charset="0"/>
                <a:cs typeface="Arial" pitchFamily="34" charset="0"/>
              </a:rPr>
              <a:t>(8ème </a:t>
            </a:r>
            <a:r>
              <a:rPr lang="fr-FR" sz="2200" dirty="0" err="1" smtClean="0">
                <a:latin typeface="Arial" pitchFamily="34" charset="0"/>
                <a:cs typeface="Arial" pitchFamily="34" charset="0"/>
              </a:rPr>
              <a:t>arr</a:t>
            </a:r>
            <a:r>
              <a:rPr lang="fr-FR" sz="2200" dirty="0" smtClean="0">
                <a:latin typeface="Arial" pitchFamily="34" charset="0"/>
                <a:cs typeface="Arial" pitchFamily="34" charset="0"/>
              </a:rPr>
              <a:t>)- 1864</a:t>
            </a:r>
            <a:r>
              <a:rPr lang="fr-FR" dirty="0" smtClean="0"/>
              <a:t/>
            </a:r>
            <a:br>
              <a:rPr lang="fr-FR" dirty="0" smtClean="0"/>
            </a:br>
            <a:endParaRPr lang="fr-FR" dirty="0"/>
          </a:p>
        </p:txBody>
      </p:sp>
      <p:pic>
        <p:nvPicPr>
          <p:cNvPr id="5" name="Espace réservé pour une image  4" descr="IMG_3960.jpg"/>
          <p:cNvPicPr>
            <a:picLocks noGrp="1" noChangeAspect="1"/>
          </p:cNvPicPr>
          <p:nvPr>
            <p:ph type="pic" idx="1"/>
          </p:nvPr>
        </p:nvPicPr>
        <p:blipFill>
          <a:blip r:embed="rId2"/>
          <a:srcRect/>
          <a:stretch>
            <a:fillRect/>
          </a:stretch>
        </p:blipFill>
        <p:spPr>
          <a:xfrm>
            <a:off x="1785918" y="142852"/>
            <a:ext cx="5486400" cy="4114800"/>
          </a:xfrm>
        </p:spPr>
      </p:pic>
      <p:sp>
        <p:nvSpPr>
          <p:cNvPr id="4" name="Espace réservé du texte 3"/>
          <p:cNvSpPr>
            <a:spLocks noGrp="1"/>
          </p:cNvSpPr>
          <p:nvPr>
            <p:ph type="body" sz="half" idx="2"/>
          </p:nvPr>
        </p:nvSpPr>
        <p:spPr>
          <a:xfrm>
            <a:off x="1792288" y="5229200"/>
            <a:ext cx="5486400" cy="1008112"/>
          </a:xfrm>
        </p:spPr>
        <p:txBody>
          <a:bodyPr>
            <a:noAutofit/>
          </a:bodyPr>
          <a:lstStyle/>
          <a:p>
            <a:r>
              <a:rPr lang="fr-FR" dirty="0" smtClean="0">
                <a:latin typeface="Arial" pitchFamily="34" charset="0"/>
                <a:cs typeface="Arial" pitchFamily="34" charset="0"/>
              </a:rPr>
              <a:t>Architecte paysagiste : Jean-Pierre Barillet -Deschamps</a:t>
            </a:r>
          </a:p>
          <a:p>
            <a:r>
              <a:rPr lang="fr-FR" dirty="0" smtClean="0">
                <a:latin typeface="Arial" pitchFamily="34" charset="0"/>
                <a:cs typeface="Arial" pitchFamily="34" charset="0"/>
              </a:rPr>
              <a:t>Ingénieurs : Jean-Charles Alphand, Auguste </a:t>
            </a:r>
            <a:r>
              <a:rPr lang="fr-FR" dirty="0" err="1" smtClean="0">
                <a:latin typeface="Arial" pitchFamily="34" charset="0"/>
                <a:cs typeface="Arial" pitchFamily="34" charset="0"/>
              </a:rPr>
              <a:t>Gassend</a:t>
            </a:r>
            <a:r>
              <a:rPr lang="fr-FR" dirty="0" smtClean="0">
                <a:latin typeface="Arial" pitchFamily="34" charset="0"/>
                <a:cs typeface="Arial" pitchFamily="34" charset="0"/>
              </a:rPr>
              <a:t>, Esprit </a:t>
            </a:r>
            <a:r>
              <a:rPr lang="fr-FR" dirty="0" err="1" smtClean="0">
                <a:latin typeface="Arial" pitchFamily="34" charset="0"/>
                <a:cs typeface="Arial" pitchFamily="34" charset="0"/>
              </a:rPr>
              <a:t>Latour</a:t>
            </a:r>
            <a:endParaRPr lang="fr-FR" dirty="0" smtClean="0">
              <a:latin typeface="Arial" pitchFamily="34" charset="0"/>
              <a:cs typeface="Arial" pitchFamily="34" charset="0"/>
            </a:endParaRPr>
          </a:p>
          <a:p>
            <a:r>
              <a:rPr lang="fr-FR" dirty="0" smtClean="0">
                <a:latin typeface="Arial" pitchFamily="34" charset="0"/>
                <a:cs typeface="Arial" pitchFamily="34" charset="0"/>
              </a:rPr>
              <a:t>Rocailleur : André Chaix</a:t>
            </a:r>
          </a:p>
          <a:p>
            <a:endParaRPr lang="fr-FR" dirty="0"/>
          </a:p>
        </p:txBody>
      </p:sp>
      <p:pic>
        <p:nvPicPr>
          <p:cNvPr id="6" name="Image 5" descr="Reseau-homme-nature-2013.jpg"/>
          <p:cNvPicPr>
            <a:picLocks noChangeAspect="1"/>
          </p:cNvPicPr>
          <p:nvPr/>
        </p:nvPicPr>
        <p:blipFill>
          <a:blip r:embed="rId3" cstate="print"/>
          <a:stretch>
            <a:fillRect/>
          </a:stretch>
        </p:blipFill>
        <p:spPr>
          <a:xfrm>
            <a:off x="0" y="5925237"/>
            <a:ext cx="1357290" cy="932763"/>
          </a:xfrm>
          <a:prstGeom prst="rect">
            <a:avLst/>
          </a:prstGeom>
        </p:spPr>
      </p:pic>
      <p:pic>
        <p:nvPicPr>
          <p:cNvPr id="7" name="Image 6" descr="logo citoyen 13_01.png"/>
          <p:cNvPicPr>
            <a:picLocks noChangeAspect="1"/>
          </p:cNvPicPr>
          <p:nvPr/>
        </p:nvPicPr>
        <p:blipFill>
          <a:blip r:embed="rId4" cstate="print"/>
          <a:srcRect l="12932" t="19178" r="25062" b="69863"/>
          <a:stretch>
            <a:fillRect/>
          </a:stretch>
        </p:blipFill>
        <p:spPr>
          <a:xfrm>
            <a:off x="1357290" y="6391618"/>
            <a:ext cx="1714512" cy="428628"/>
          </a:xfrm>
          <a:prstGeom prst="rect">
            <a:avLst/>
          </a:prstGeom>
        </p:spPr>
      </p:pic>
      <p:pic>
        <p:nvPicPr>
          <p:cNvPr id="8" name="Image 7" descr="IMG_6804.JPG"/>
          <p:cNvPicPr>
            <a:picLocks noChangeAspect="1"/>
          </p:cNvPicPr>
          <p:nvPr/>
        </p:nvPicPr>
        <p:blipFill>
          <a:blip r:embed="rId5" cstate="print"/>
          <a:stretch>
            <a:fillRect/>
          </a:stretch>
        </p:blipFill>
        <p:spPr>
          <a:xfrm>
            <a:off x="8358214" y="5857892"/>
            <a:ext cx="642924" cy="85723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2200" dirty="0" smtClean="0">
                <a:latin typeface="Arial" pitchFamily="34" charset="0"/>
                <a:cs typeface="Arial" pitchFamily="34" charset="0"/>
              </a:rPr>
              <a:t>Fontaine Monumentale du Palais Longchamp</a:t>
            </a:r>
            <a:br>
              <a:rPr lang="fr-FR" sz="2200" dirty="0" smtClean="0">
                <a:latin typeface="Arial" pitchFamily="34" charset="0"/>
                <a:cs typeface="Arial" pitchFamily="34" charset="0"/>
              </a:rPr>
            </a:br>
            <a:r>
              <a:rPr lang="fr-FR" sz="2200" dirty="0" smtClean="0">
                <a:latin typeface="Arial" pitchFamily="34" charset="0"/>
                <a:cs typeface="Arial" pitchFamily="34" charset="0"/>
              </a:rPr>
              <a:t>(4ème </a:t>
            </a:r>
            <a:r>
              <a:rPr lang="fr-FR" sz="2200" dirty="0" err="1" smtClean="0">
                <a:latin typeface="Arial" pitchFamily="34" charset="0"/>
                <a:cs typeface="Arial" pitchFamily="34" charset="0"/>
              </a:rPr>
              <a:t>arr</a:t>
            </a:r>
            <a:r>
              <a:rPr lang="fr-FR" sz="2200" dirty="0" smtClean="0">
                <a:latin typeface="Arial" pitchFamily="34" charset="0"/>
                <a:cs typeface="Arial" pitchFamily="34" charset="0"/>
              </a:rPr>
              <a:t>) – 1869</a:t>
            </a:r>
            <a:r>
              <a:rPr lang="fr-FR" dirty="0" smtClean="0"/>
              <a:t/>
            </a:r>
            <a:br>
              <a:rPr lang="fr-FR" dirty="0" smtClean="0"/>
            </a:br>
            <a:endParaRPr lang="fr-FR" dirty="0"/>
          </a:p>
        </p:txBody>
      </p:sp>
      <p:pic>
        <p:nvPicPr>
          <p:cNvPr id="5" name="Espace réservé pour une image  4" descr="IMG_3102.jpg"/>
          <p:cNvPicPr>
            <a:picLocks noGrp="1" noChangeAspect="1"/>
          </p:cNvPicPr>
          <p:nvPr>
            <p:ph type="pic" idx="1"/>
          </p:nvPr>
        </p:nvPicPr>
        <p:blipFill>
          <a:blip r:embed="rId2"/>
          <a:srcRect/>
          <a:stretch>
            <a:fillRect/>
          </a:stretch>
        </p:blipFill>
        <p:spPr>
          <a:xfrm>
            <a:off x="1785918" y="142852"/>
            <a:ext cx="5486400" cy="3929090"/>
          </a:xfrm>
        </p:spPr>
      </p:pic>
      <p:sp>
        <p:nvSpPr>
          <p:cNvPr id="4" name="Espace réservé du texte 3"/>
          <p:cNvSpPr>
            <a:spLocks noGrp="1"/>
          </p:cNvSpPr>
          <p:nvPr>
            <p:ph type="body" sz="half" idx="2"/>
          </p:nvPr>
        </p:nvSpPr>
        <p:spPr>
          <a:xfrm>
            <a:off x="1792288" y="5229200"/>
            <a:ext cx="5486400" cy="1080120"/>
          </a:xfrm>
        </p:spPr>
        <p:txBody>
          <a:bodyPr>
            <a:noAutofit/>
          </a:bodyPr>
          <a:lstStyle/>
          <a:p>
            <a:r>
              <a:rPr lang="fr-FR" dirty="0" smtClean="0">
                <a:latin typeface="Arial" pitchFamily="34" charset="0"/>
                <a:cs typeface="Arial" pitchFamily="34" charset="0"/>
              </a:rPr>
              <a:t>Architecte : Henry Espérandieu</a:t>
            </a:r>
          </a:p>
          <a:p>
            <a:r>
              <a:rPr lang="fr-FR" dirty="0" smtClean="0">
                <a:latin typeface="Arial" pitchFamily="34" charset="0"/>
                <a:cs typeface="Arial" pitchFamily="34" charset="0"/>
              </a:rPr>
              <a:t>Sculpteurs : Antoine-Louis Barye, Jules </a:t>
            </a:r>
            <a:r>
              <a:rPr lang="fr-FR" dirty="0" err="1" smtClean="0">
                <a:latin typeface="Arial" pitchFamily="34" charset="0"/>
                <a:cs typeface="Arial" pitchFamily="34" charset="0"/>
              </a:rPr>
              <a:t>Cavelier</a:t>
            </a:r>
            <a:r>
              <a:rPr lang="fr-FR" dirty="0" smtClean="0">
                <a:latin typeface="Arial" pitchFamily="34" charset="0"/>
                <a:cs typeface="Arial" pitchFamily="34" charset="0"/>
              </a:rPr>
              <a:t>, Eugène </a:t>
            </a:r>
            <a:r>
              <a:rPr lang="fr-FR" dirty="0" err="1" smtClean="0">
                <a:latin typeface="Arial" pitchFamily="34" charset="0"/>
                <a:cs typeface="Arial" pitchFamily="34" charset="0"/>
              </a:rPr>
              <a:t>Lequesne</a:t>
            </a:r>
            <a:r>
              <a:rPr lang="fr-FR" dirty="0" smtClean="0">
                <a:latin typeface="Arial" pitchFamily="34" charset="0"/>
                <a:cs typeface="Arial" pitchFamily="34" charset="0"/>
              </a:rPr>
              <a:t>, François Gilbert, Philippe Poitevin, André </a:t>
            </a:r>
            <a:r>
              <a:rPr lang="fr-FR" dirty="0" err="1" smtClean="0">
                <a:latin typeface="Arial" pitchFamily="34" charset="0"/>
                <a:cs typeface="Arial" pitchFamily="34" charset="0"/>
              </a:rPr>
              <a:t>Allar</a:t>
            </a:r>
            <a:endParaRPr lang="fr-FR" dirty="0" smtClean="0">
              <a:latin typeface="Arial" pitchFamily="34" charset="0"/>
              <a:cs typeface="Arial" pitchFamily="34" charset="0"/>
            </a:endParaRPr>
          </a:p>
          <a:p>
            <a:r>
              <a:rPr lang="fr-FR" dirty="0" smtClean="0">
                <a:latin typeface="Arial" pitchFamily="34" charset="0"/>
                <a:cs typeface="Arial" pitchFamily="34" charset="0"/>
              </a:rPr>
              <a:t>Ornemanistes : Lucien Chauvet, Antoine </a:t>
            </a:r>
            <a:r>
              <a:rPr lang="fr-FR" dirty="0" err="1" smtClean="0">
                <a:latin typeface="Arial" pitchFamily="34" charset="0"/>
                <a:cs typeface="Arial" pitchFamily="34" charset="0"/>
              </a:rPr>
              <a:t>Guende</a:t>
            </a:r>
            <a:r>
              <a:rPr lang="fr-FR" dirty="0" smtClean="0">
                <a:latin typeface="Arial" pitchFamily="34" charset="0"/>
                <a:cs typeface="Arial" pitchFamily="34" charset="0"/>
              </a:rPr>
              <a:t>, Antoine </a:t>
            </a:r>
            <a:r>
              <a:rPr lang="fr-FR" dirty="0" err="1" smtClean="0">
                <a:latin typeface="Arial" pitchFamily="34" charset="0"/>
                <a:cs typeface="Arial" pitchFamily="34" charset="0"/>
              </a:rPr>
              <a:t>Vittoz</a:t>
            </a:r>
            <a:endParaRPr lang="fr-FR" dirty="0" smtClean="0">
              <a:latin typeface="Arial" pitchFamily="34" charset="0"/>
              <a:cs typeface="Arial" pitchFamily="34" charset="0"/>
            </a:endParaRPr>
          </a:p>
          <a:p>
            <a:endParaRPr lang="fr-FR" dirty="0"/>
          </a:p>
        </p:txBody>
      </p:sp>
      <p:pic>
        <p:nvPicPr>
          <p:cNvPr id="6" name="Image 5" descr="Reseau-homme-nature-2013.jpg"/>
          <p:cNvPicPr>
            <a:picLocks noChangeAspect="1"/>
          </p:cNvPicPr>
          <p:nvPr/>
        </p:nvPicPr>
        <p:blipFill>
          <a:blip r:embed="rId3" cstate="print"/>
          <a:stretch>
            <a:fillRect/>
          </a:stretch>
        </p:blipFill>
        <p:spPr>
          <a:xfrm>
            <a:off x="0" y="5925237"/>
            <a:ext cx="1357290" cy="932763"/>
          </a:xfrm>
          <a:prstGeom prst="rect">
            <a:avLst/>
          </a:prstGeom>
        </p:spPr>
      </p:pic>
      <p:pic>
        <p:nvPicPr>
          <p:cNvPr id="7" name="Image 6" descr="logo citoyen 13_01.png"/>
          <p:cNvPicPr>
            <a:picLocks noChangeAspect="1"/>
          </p:cNvPicPr>
          <p:nvPr/>
        </p:nvPicPr>
        <p:blipFill>
          <a:blip r:embed="rId4" cstate="print"/>
          <a:srcRect l="12932" t="19178" r="25062" b="69863"/>
          <a:stretch>
            <a:fillRect/>
          </a:stretch>
        </p:blipFill>
        <p:spPr>
          <a:xfrm>
            <a:off x="1357290" y="6309320"/>
            <a:ext cx="1714512" cy="548680"/>
          </a:xfrm>
          <a:prstGeom prst="rect">
            <a:avLst/>
          </a:prstGeom>
        </p:spPr>
      </p:pic>
      <p:pic>
        <p:nvPicPr>
          <p:cNvPr id="8" name="Image 7" descr="IMG_6804.JPG"/>
          <p:cNvPicPr>
            <a:picLocks noChangeAspect="1"/>
          </p:cNvPicPr>
          <p:nvPr/>
        </p:nvPicPr>
        <p:blipFill>
          <a:blip r:embed="rId5" cstate="print"/>
          <a:stretch>
            <a:fillRect/>
          </a:stretch>
        </p:blipFill>
        <p:spPr>
          <a:xfrm>
            <a:off x="8358214" y="5857892"/>
            <a:ext cx="642924" cy="85723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latin typeface="Arial" pitchFamily="34" charset="0"/>
                <a:cs typeface="Arial" pitchFamily="34" charset="0"/>
              </a:rPr>
              <a:t>L'Isthme de Suez – La France protégeant la réunion de la Mer Rouge et de la Méditerranée</a:t>
            </a:r>
            <a:br>
              <a:rPr lang="fr-FR" dirty="0" smtClean="0">
                <a:latin typeface="Arial" pitchFamily="34" charset="0"/>
                <a:cs typeface="Arial" pitchFamily="34" charset="0"/>
              </a:rPr>
            </a:br>
            <a:r>
              <a:rPr lang="fr-FR" dirty="0" smtClean="0">
                <a:latin typeface="Arial" pitchFamily="34" charset="0"/>
                <a:cs typeface="Arial" pitchFamily="34" charset="0"/>
              </a:rPr>
              <a:t>Parc </a:t>
            </a:r>
            <a:r>
              <a:rPr lang="fr-FR" dirty="0" err="1" smtClean="0">
                <a:latin typeface="Arial" pitchFamily="34" charset="0"/>
                <a:cs typeface="Arial" pitchFamily="34" charset="0"/>
              </a:rPr>
              <a:t>Borély</a:t>
            </a:r>
            <a:r>
              <a:rPr lang="fr-FR" dirty="0" smtClean="0">
                <a:latin typeface="Arial" pitchFamily="34" charset="0"/>
                <a:cs typeface="Arial" pitchFamily="34" charset="0"/>
              </a:rPr>
              <a:t/>
            </a:r>
            <a:br>
              <a:rPr lang="fr-FR" dirty="0" smtClean="0">
                <a:latin typeface="Arial" pitchFamily="34" charset="0"/>
                <a:cs typeface="Arial" pitchFamily="34" charset="0"/>
              </a:rPr>
            </a:br>
            <a:r>
              <a:rPr lang="fr-FR" dirty="0" smtClean="0">
                <a:latin typeface="Arial" pitchFamily="34" charset="0"/>
                <a:cs typeface="Arial" pitchFamily="34" charset="0"/>
              </a:rPr>
              <a:t>(8ème </a:t>
            </a:r>
            <a:r>
              <a:rPr lang="fr-FR" dirty="0" err="1" smtClean="0">
                <a:latin typeface="Arial" pitchFamily="34" charset="0"/>
                <a:cs typeface="Arial" pitchFamily="34" charset="0"/>
              </a:rPr>
              <a:t>arr</a:t>
            </a:r>
            <a:r>
              <a:rPr lang="fr-FR" dirty="0" smtClean="0">
                <a:latin typeface="Arial" pitchFamily="34" charset="0"/>
                <a:cs typeface="Arial" pitchFamily="34" charset="0"/>
              </a:rPr>
              <a:t>) – 1864</a:t>
            </a:r>
            <a:br>
              <a:rPr lang="fr-FR" dirty="0" smtClean="0">
                <a:latin typeface="Arial" pitchFamily="34" charset="0"/>
                <a:cs typeface="Arial" pitchFamily="34" charset="0"/>
              </a:rPr>
            </a:br>
            <a:endParaRPr lang="fr-FR" dirty="0">
              <a:latin typeface="Arial" pitchFamily="34" charset="0"/>
              <a:cs typeface="Arial" pitchFamily="34" charset="0"/>
            </a:endParaRPr>
          </a:p>
        </p:txBody>
      </p:sp>
      <p:pic>
        <p:nvPicPr>
          <p:cNvPr id="5" name="Espace réservé pour une image  4" descr="IMG_3973.jpg"/>
          <p:cNvPicPr>
            <a:picLocks noGrp="1" noChangeAspect="1"/>
          </p:cNvPicPr>
          <p:nvPr>
            <p:ph type="pic" idx="1"/>
          </p:nvPr>
        </p:nvPicPr>
        <p:blipFill>
          <a:blip r:embed="rId2"/>
          <a:srcRect/>
          <a:stretch>
            <a:fillRect/>
          </a:stretch>
        </p:blipFill>
        <p:spPr>
          <a:xfrm>
            <a:off x="1785918" y="142852"/>
            <a:ext cx="5486400" cy="3714776"/>
          </a:xfrm>
        </p:spPr>
      </p:pic>
      <p:sp>
        <p:nvSpPr>
          <p:cNvPr id="4" name="Espace réservé du texte 3"/>
          <p:cNvSpPr>
            <a:spLocks noGrp="1"/>
          </p:cNvSpPr>
          <p:nvPr>
            <p:ph type="body" sz="half" idx="2"/>
          </p:nvPr>
        </p:nvSpPr>
        <p:spPr/>
        <p:txBody>
          <a:bodyPr/>
          <a:lstStyle/>
          <a:p>
            <a:r>
              <a:rPr lang="fr-FR" dirty="0" smtClean="0">
                <a:latin typeface="Arial" pitchFamily="34" charset="0"/>
                <a:cs typeface="Arial" pitchFamily="34" charset="0"/>
              </a:rPr>
              <a:t>Sculpteurs : Pierre Travaux, Lucien Chauvet</a:t>
            </a:r>
          </a:p>
          <a:p>
            <a:endParaRPr lang="fr-FR" dirty="0">
              <a:latin typeface="Arial" pitchFamily="34" charset="0"/>
              <a:cs typeface="Arial" pitchFamily="34" charset="0"/>
            </a:endParaRPr>
          </a:p>
        </p:txBody>
      </p:sp>
      <p:pic>
        <p:nvPicPr>
          <p:cNvPr id="6" name="Image 5" descr="Reseau-homme-nature-2013.jpg"/>
          <p:cNvPicPr>
            <a:picLocks noChangeAspect="1"/>
          </p:cNvPicPr>
          <p:nvPr/>
        </p:nvPicPr>
        <p:blipFill>
          <a:blip r:embed="rId3" cstate="print"/>
          <a:stretch>
            <a:fillRect/>
          </a:stretch>
        </p:blipFill>
        <p:spPr>
          <a:xfrm>
            <a:off x="0" y="5925237"/>
            <a:ext cx="1357290" cy="932763"/>
          </a:xfrm>
          <a:prstGeom prst="rect">
            <a:avLst/>
          </a:prstGeom>
        </p:spPr>
      </p:pic>
      <p:pic>
        <p:nvPicPr>
          <p:cNvPr id="7" name="Image 6" descr="logo citoyen 13_01.png"/>
          <p:cNvPicPr>
            <a:picLocks noChangeAspect="1"/>
          </p:cNvPicPr>
          <p:nvPr/>
        </p:nvPicPr>
        <p:blipFill>
          <a:blip r:embed="rId4" cstate="print"/>
          <a:srcRect l="12932" t="19178" r="25062" b="69863"/>
          <a:stretch>
            <a:fillRect/>
          </a:stretch>
        </p:blipFill>
        <p:spPr>
          <a:xfrm>
            <a:off x="1475656" y="6310310"/>
            <a:ext cx="1714512" cy="491192"/>
          </a:xfrm>
          <a:prstGeom prst="rect">
            <a:avLst/>
          </a:prstGeom>
        </p:spPr>
      </p:pic>
      <p:pic>
        <p:nvPicPr>
          <p:cNvPr id="8" name="Image 7" descr="IMG_6804.JPG"/>
          <p:cNvPicPr>
            <a:picLocks noChangeAspect="1"/>
          </p:cNvPicPr>
          <p:nvPr/>
        </p:nvPicPr>
        <p:blipFill>
          <a:blip r:embed="rId5" cstate="print"/>
          <a:stretch>
            <a:fillRect/>
          </a:stretch>
        </p:blipFill>
        <p:spPr>
          <a:xfrm>
            <a:off x="8358214" y="5857892"/>
            <a:ext cx="642924" cy="85723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2200" dirty="0" smtClean="0">
                <a:latin typeface="Arial" pitchFamily="34" charset="0"/>
                <a:cs typeface="Arial" pitchFamily="34" charset="0"/>
              </a:rPr>
              <a:t>Bassins du Parc </a:t>
            </a:r>
            <a:r>
              <a:rPr lang="fr-FR" sz="2200" dirty="0" err="1" smtClean="0">
                <a:latin typeface="Arial" pitchFamily="34" charset="0"/>
                <a:cs typeface="Arial" pitchFamily="34" charset="0"/>
              </a:rPr>
              <a:t>Borely</a:t>
            </a:r>
            <a:r>
              <a:rPr lang="fr-FR" sz="2200" dirty="0" smtClean="0">
                <a:latin typeface="Arial" pitchFamily="34" charset="0"/>
                <a:cs typeface="Arial" pitchFamily="34" charset="0"/>
              </a:rPr>
              <a:t/>
            </a:r>
            <a:br>
              <a:rPr lang="fr-FR" sz="2200" dirty="0" smtClean="0">
                <a:latin typeface="Arial" pitchFamily="34" charset="0"/>
                <a:cs typeface="Arial" pitchFamily="34" charset="0"/>
              </a:rPr>
            </a:br>
            <a:r>
              <a:rPr lang="fr-FR" sz="2200" dirty="0" smtClean="0">
                <a:latin typeface="Arial" pitchFamily="34" charset="0"/>
                <a:cs typeface="Arial" pitchFamily="34" charset="0"/>
              </a:rPr>
              <a:t>(8ème </a:t>
            </a:r>
            <a:r>
              <a:rPr lang="fr-FR" sz="2200" dirty="0" err="1" smtClean="0">
                <a:latin typeface="Arial" pitchFamily="34" charset="0"/>
                <a:cs typeface="Arial" pitchFamily="34" charset="0"/>
              </a:rPr>
              <a:t>arr</a:t>
            </a:r>
            <a:r>
              <a:rPr lang="fr-FR" sz="2200" dirty="0" smtClean="0">
                <a:latin typeface="Arial" pitchFamily="34" charset="0"/>
                <a:cs typeface="Arial" pitchFamily="34" charset="0"/>
              </a:rPr>
              <a:t>)- 1864</a:t>
            </a:r>
            <a:r>
              <a:rPr lang="fr-FR" dirty="0" smtClean="0"/>
              <a:t/>
            </a:r>
            <a:br>
              <a:rPr lang="fr-FR" dirty="0" smtClean="0"/>
            </a:br>
            <a:endParaRPr lang="fr-FR" dirty="0"/>
          </a:p>
        </p:txBody>
      </p:sp>
      <p:pic>
        <p:nvPicPr>
          <p:cNvPr id="5" name="Espace réservé pour une image  4" descr="IMG_3966.jpg"/>
          <p:cNvPicPr>
            <a:picLocks noGrp="1" noChangeAspect="1"/>
          </p:cNvPicPr>
          <p:nvPr>
            <p:ph type="pic" idx="1"/>
          </p:nvPr>
        </p:nvPicPr>
        <p:blipFill>
          <a:blip r:embed="rId2"/>
          <a:srcRect/>
          <a:stretch>
            <a:fillRect/>
          </a:stretch>
        </p:blipFill>
        <p:spPr>
          <a:xfrm>
            <a:off x="1785918" y="142852"/>
            <a:ext cx="5486400" cy="4114800"/>
          </a:xfrm>
        </p:spPr>
      </p:pic>
      <p:sp>
        <p:nvSpPr>
          <p:cNvPr id="4" name="Espace réservé du texte 3"/>
          <p:cNvSpPr>
            <a:spLocks noGrp="1"/>
          </p:cNvSpPr>
          <p:nvPr>
            <p:ph type="body" sz="half" idx="2"/>
          </p:nvPr>
        </p:nvSpPr>
        <p:spPr/>
        <p:txBody>
          <a:bodyPr>
            <a:normAutofit fontScale="92500"/>
          </a:bodyPr>
          <a:lstStyle/>
          <a:p>
            <a:r>
              <a:rPr lang="fr-FR" dirty="0" smtClean="0">
                <a:latin typeface="Arial" pitchFamily="34" charset="0"/>
                <a:cs typeface="Arial" pitchFamily="34" charset="0"/>
              </a:rPr>
              <a:t>Architecte paysagiste : Jean-Pierre Barillet -Deschamps</a:t>
            </a:r>
          </a:p>
          <a:p>
            <a:r>
              <a:rPr lang="fr-FR" dirty="0" smtClean="0">
                <a:latin typeface="Arial" pitchFamily="34" charset="0"/>
                <a:cs typeface="Arial" pitchFamily="34" charset="0"/>
              </a:rPr>
              <a:t>Ingénieurs : Jean-Charles Alphand, Auguste </a:t>
            </a:r>
            <a:r>
              <a:rPr lang="fr-FR" dirty="0" err="1" smtClean="0">
                <a:latin typeface="Arial" pitchFamily="34" charset="0"/>
                <a:cs typeface="Arial" pitchFamily="34" charset="0"/>
              </a:rPr>
              <a:t>Gassend</a:t>
            </a:r>
            <a:r>
              <a:rPr lang="fr-FR" dirty="0" smtClean="0">
                <a:latin typeface="Arial" pitchFamily="34" charset="0"/>
                <a:cs typeface="Arial" pitchFamily="34" charset="0"/>
              </a:rPr>
              <a:t>, Esprit </a:t>
            </a:r>
            <a:r>
              <a:rPr lang="fr-FR" dirty="0" err="1" smtClean="0">
                <a:latin typeface="Arial" pitchFamily="34" charset="0"/>
                <a:cs typeface="Arial" pitchFamily="34" charset="0"/>
              </a:rPr>
              <a:t>Latour</a:t>
            </a:r>
            <a:endParaRPr lang="fr-FR" dirty="0" smtClean="0">
              <a:latin typeface="Arial" pitchFamily="34" charset="0"/>
              <a:cs typeface="Arial" pitchFamily="34" charset="0"/>
            </a:endParaRPr>
          </a:p>
          <a:p>
            <a:r>
              <a:rPr lang="fr-FR" dirty="0" smtClean="0">
                <a:latin typeface="Arial" pitchFamily="34" charset="0"/>
                <a:cs typeface="Arial" pitchFamily="34" charset="0"/>
              </a:rPr>
              <a:t>Rocailleur : André Chaix</a:t>
            </a:r>
          </a:p>
          <a:p>
            <a:endParaRPr lang="fr-FR" dirty="0">
              <a:latin typeface="Arial" pitchFamily="34" charset="0"/>
              <a:cs typeface="Arial" pitchFamily="34" charset="0"/>
            </a:endParaRPr>
          </a:p>
        </p:txBody>
      </p:sp>
      <p:pic>
        <p:nvPicPr>
          <p:cNvPr id="6" name="Image 5" descr="Reseau-homme-nature-2013.jpg"/>
          <p:cNvPicPr>
            <a:picLocks noChangeAspect="1"/>
          </p:cNvPicPr>
          <p:nvPr/>
        </p:nvPicPr>
        <p:blipFill>
          <a:blip r:embed="rId3" cstate="print"/>
          <a:stretch>
            <a:fillRect/>
          </a:stretch>
        </p:blipFill>
        <p:spPr>
          <a:xfrm>
            <a:off x="0" y="5925237"/>
            <a:ext cx="1357290" cy="932763"/>
          </a:xfrm>
          <a:prstGeom prst="rect">
            <a:avLst/>
          </a:prstGeom>
        </p:spPr>
      </p:pic>
      <p:pic>
        <p:nvPicPr>
          <p:cNvPr id="7" name="Image 6" descr="logo citoyen 13_01.png"/>
          <p:cNvPicPr>
            <a:picLocks noChangeAspect="1"/>
          </p:cNvPicPr>
          <p:nvPr/>
        </p:nvPicPr>
        <p:blipFill>
          <a:blip r:embed="rId4" cstate="print"/>
          <a:srcRect l="12932" t="19178" r="25062" b="69863"/>
          <a:stretch>
            <a:fillRect/>
          </a:stretch>
        </p:blipFill>
        <p:spPr>
          <a:xfrm>
            <a:off x="1368091" y="6316774"/>
            <a:ext cx="1714512" cy="404664"/>
          </a:xfrm>
          <a:prstGeom prst="rect">
            <a:avLst/>
          </a:prstGeom>
        </p:spPr>
      </p:pic>
      <p:pic>
        <p:nvPicPr>
          <p:cNvPr id="8" name="Image 7" descr="IMG_6804.JPG"/>
          <p:cNvPicPr>
            <a:picLocks noChangeAspect="1"/>
          </p:cNvPicPr>
          <p:nvPr/>
        </p:nvPicPr>
        <p:blipFill>
          <a:blip r:embed="rId5" cstate="print"/>
          <a:stretch>
            <a:fillRect/>
          </a:stretch>
        </p:blipFill>
        <p:spPr>
          <a:xfrm>
            <a:off x="8358214" y="5857892"/>
            <a:ext cx="642924" cy="85723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2200" dirty="0" smtClean="0">
                <a:latin typeface="Arial" pitchFamily="34" charset="0"/>
                <a:cs typeface="Arial" pitchFamily="34" charset="0"/>
              </a:rPr>
              <a:t>Fontaine Parc du 26ème Centenaire</a:t>
            </a:r>
            <a:br>
              <a:rPr lang="fr-FR" sz="2200" dirty="0" smtClean="0">
                <a:latin typeface="Arial" pitchFamily="34" charset="0"/>
                <a:cs typeface="Arial" pitchFamily="34" charset="0"/>
              </a:rPr>
            </a:br>
            <a:r>
              <a:rPr lang="fr-FR" sz="2200" dirty="0" smtClean="0">
                <a:latin typeface="Arial" pitchFamily="34" charset="0"/>
                <a:cs typeface="Arial" pitchFamily="34" charset="0"/>
              </a:rPr>
              <a:t>( 10ème </a:t>
            </a:r>
            <a:r>
              <a:rPr lang="fr-FR" sz="2200" dirty="0" err="1" smtClean="0">
                <a:latin typeface="Arial" pitchFamily="34" charset="0"/>
                <a:cs typeface="Arial" pitchFamily="34" charset="0"/>
              </a:rPr>
              <a:t>arr</a:t>
            </a:r>
            <a:r>
              <a:rPr lang="fr-FR" sz="2200" dirty="0" smtClean="0">
                <a:latin typeface="Arial" pitchFamily="34" charset="0"/>
                <a:cs typeface="Arial" pitchFamily="34" charset="0"/>
              </a:rPr>
              <a:t>) – 2001</a:t>
            </a:r>
            <a:r>
              <a:rPr lang="fr-FR" dirty="0" smtClean="0"/>
              <a:t/>
            </a:r>
            <a:br>
              <a:rPr lang="fr-FR" dirty="0" smtClean="0"/>
            </a:br>
            <a:endParaRPr lang="fr-FR" dirty="0"/>
          </a:p>
        </p:txBody>
      </p:sp>
      <p:pic>
        <p:nvPicPr>
          <p:cNvPr id="5" name="Espace réservé pour une image  4" descr="IMG_3897.jpg"/>
          <p:cNvPicPr>
            <a:picLocks noGrp="1" noChangeAspect="1"/>
          </p:cNvPicPr>
          <p:nvPr>
            <p:ph type="pic" idx="1"/>
          </p:nvPr>
        </p:nvPicPr>
        <p:blipFill>
          <a:blip r:embed="rId2"/>
          <a:srcRect/>
          <a:stretch>
            <a:fillRect/>
          </a:stretch>
        </p:blipFill>
        <p:spPr>
          <a:xfrm>
            <a:off x="1785918" y="142852"/>
            <a:ext cx="5486400" cy="4114800"/>
          </a:xfrm>
        </p:spPr>
      </p:pic>
      <p:sp>
        <p:nvSpPr>
          <p:cNvPr id="4" name="Espace réservé du texte 3"/>
          <p:cNvSpPr>
            <a:spLocks noGrp="1"/>
          </p:cNvSpPr>
          <p:nvPr>
            <p:ph type="body" sz="half" idx="2"/>
          </p:nvPr>
        </p:nvSpPr>
        <p:spPr/>
        <p:txBody>
          <a:bodyPr/>
          <a:lstStyle/>
          <a:p>
            <a:r>
              <a:rPr lang="fr-FR" dirty="0" smtClean="0">
                <a:latin typeface="Arial" pitchFamily="34" charset="0"/>
                <a:cs typeface="Arial" pitchFamily="34" charset="0"/>
              </a:rPr>
              <a:t>Architecte : Bernard Huet</a:t>
            </a:r>
          </a:p>
          <a:p>
            <a:r>
              <a:rPr lang="fr-FR" dirty="0" smtClean="0">
                <a:latin typeface="Arial" pitchFamily="34" charset="0"/>
                <a:cs typeface="Arial" pitchFamily="34" charset="0"/>
              </a:rPr>
              <a:t>Paysagiste : Christian Baudot</a:t>
            </a:r>
          </a:p>
          <a:p>
            <a:endParaRPr lang="fr-FR" dirty="0"/>
          </a:p>
        </p:txBody>
      </p:sp>
      <p:pic>
        <p:nvPicPr>
          <p:cNvPr id="6" name="Image 5" descr="Reseau-homme-nature-2013.jpg"/>
          <p:cNvPicPr>
            <a:picLocks noChangeAspect="1"/>
          </p:cNvPicPr>
          <p:nvPr/>
        </p:nvPicPr>
        <p:blipFill>
          <a:blip r:embed="rId3" cstate="print"/>
          <a:stretch>
            <a:fillRect/>
          </a:stretch>
        </p:blipFill>
        <p:spPr>
          <a:xfrm>
            <a:off x="0" y="5925237"/>
            <a:ext cx="1357290" cy="932763"/>
          </a:xfrm>
          <a:prstGeom prst="rect">
            <a:avLst/>
          </a:prstGeom>
        </p:spPr>
      </p:pic>
      <p:pic>
        <p:nvPicPr>
          <p:cNvPr id="7" name="Image 6" descr="logo citoyen 13_01.png"/>
          <p:cNvPicPr>
            <a:picLocks noChangeAspect="1"/>
          </p:cNvPicPr>
          <p:nvPr/>
        </p:nvPicPr>
        <p:blipFill>
          <a:blip r:embed="rId4" cstate="print"/>
          <a:srcRect l="12932" t="19178" r="25062" b="69863"/>
          <a:stretch>
            <a:fillRect/>
          </a:stretch>
        </p:blipFill>
        <p:spPr>
          <a:xfrm>
            <a:off x="1357290" y="6312072"/>
            <a:ext cx="1714512" cy="428628"/>
          </a:xfrm>
          <a:prstGeom prst="rect">
            <a:avLst/>
          </a:prstGeom>
        </p:spPr>
      </p:pic>
      <p:pic>
        <p:nvPicPr>
          <p:cNvPr id="8" name="Image 7" descr="IMG_6804.JPG"/>
          <p:cNvPicPr>
            <a:picLocks noChangeAspect="1"/>
          </p:cNvPicPr>
          <p:nvPr/>
        </p:nvPicPr>
        <p:blipFill>
          <a:blip r:embed="rId5" cstate="print"/>
          <a:stretch>
            <a:fillRect/>
          </a:stretch>
        </p:blipFill>
        <p:spPr>
          <a:xfrm>
            <a:off x="8358214" y="5857892"/>
            <a:ext cx="642924" cy="85723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2200" dirty="0" smtClean="0">
                <a:latin typeface="Arial" pitchFamily="34" charset="0"/>
                <a:cs typeface="Arial" pitchFamily="34" charset="0"/>
              </a:rPr>
              <a:t>Fontaine Cantini</a:t>
            </a:r>
            <a:br>
              <a:rPr lang="fr-FR" sz="2200" dirty="0" smtClean="0">
                <a:latin typeface="Arial" pitchFamily="34" charset="0"/>
                <a:cs typeface="Arial" pitchFamily="34" charset="0"/>
              </a:rPr>
            </a:br>
            <a:r>
              <a:rPr lang="fr-FR" sz="2200" dirty="0" smtClean="0">
                <a:latin typeface="Arial" pitchFamily="34" charset="0"/>
                <a:cs typeface="Arial" pitchFamily="34" charset="0"/>
              </a:rPr>
              <a:t>Place Castellane</a:t>
            </a:r>
            <a:br>
              <a:rPr lang="fr-FR" sz="2200" dirty="0" smtClean="0">
                <a:latin typeface="Arial" pitchFamily="34" charset="0"/>
                <a:cs typeface="Arial" pitchFamily="34" charset="0"/>
              </a:rPr>
            </a:br>
            <a:r>
              <a:rPr lang="fr-FR" sz="2200" dirty="0" smtClean="0">
                <a:latin typeface="Arial" pitchFamily="34" charset="0"/>
                <a:cs typeface="Arial" pitchFamily="34" charset="0"/>
              </a:rPr>
              <a:t>(6ème </a:t>
            </a:r>
            <a:r>
              <a:rPr lang="fr-FR" sz="2200" dirty="0" err="1" smtClean="0">
                <a:latin typeface="Arial" pitchFamily="34" charset="0"/>
                <a:cs typeface="Arial" pitchFamily="34" charset="0"/>
              </a:rPr>
              <a:t>arr</a:t>
            </a:r>
            <a:r>
              <a:rPr lang="fr-FR" sz="2200" dirty="0" smtClean="0">
                <a:latin typeface="Arial" pitchFamily="34" charset="0"/>
                <a:cs typeface="Arial" pitchFamily="34" charset="0"/>
              </a:rPr>
              <a:t>) – 1911</a:t>
            </a:r>
            <a:r>
              <a:rPr lang="fr-FR" dirty="0" smtClean="0"/>
              <a:t/>
            </a:r>
            <a:br>
              <a:rPr lang="fr-FR" dirty="0" smtClean="0"/>
            </a:br>
            <a:endParaRPr lang="fr-FR" dirty="0"/>
          </a:p>
        </p:txBody>
      </p:sp>
      <p:pic>
        <p:nvPicPr>
          <p:cNvPr id="5" name="Espace réservé pour une image  4" descr="IMG_3939.jpg"/>
          <p:cNvPicPr>
            <a:picLocks noGrp="1" noChangeAspect="1"/>
          </p:cNvPicPr>
          <p:nvPr>
            <p:ph type="pic" idx="1"/>
          </p:nvPr>
        </p:nvPicPr>
        <p:blipFill>
          <a:blip r:embed="rId2"/>
          <a:srcRect/>
          <a:stretch>
            <a:fillRect/>
          </a:stretch>
        </p:blipFill>
        <p:spPr>
          <a:xfrm>
            <a:off x="1785918" y="142852"/>
            <a:ext cx="5486400" cy="3929090"/>
          </a:xfrm>
        </p:spPr>
      </p:pic>
      <p:sp>
        <p:nvSpPr>
          <p:cNvPr id="4" name="Espace réservé du texte 3"/>
          <p:cNvSpPr>
            <a:spLocks noGrp="1"/>
          </p:cNvSpPr>
          <p:nvPr>
            <p:ph type="body" sz="half" idx="2"/>
          </p:nvPr>
        </p:nvSpPr>
        <p:spPr/>
        <p:txBody>
          <a:bodyPr/>
          <a:lstStyle/>
          <a:p>
            <a:r>
              <a:rPr lang="fr-FR" dirty="0" smtClean="0">
                <a:latin typeface="Arial" pitchFamily="34" charset="0"/>
                <a:cs typeface="Arial" pitchFamily="34" charset="0"/>
              </a:rPr>
              <a:t>Sculpteur : André </a:t>
            </a:r>
            <a:r>
              <a:rPr lang="fr-FR" dirty="0" err="1" smtClean="0">
                <a:latin typeface="Arial" pitchFamily="34" charset="0"/>
                <a:cs typeface="Arial" pitchFamily="34" charset="0"/>
              </a:rPr>
              <a:t>Allar</a:t>
            </a:r>
            <a:endParaRPr lang="fr-FR" dirty="0" smtClean="0">
              <a:latin typeface="Arial" pitchFamily="34" charset="0"/>
              <a:cs typeface="Arial" pitchFamily="34" charset="0"/>
            </a:endParaRPr>
          </a:p>
          <a:p>
            <a:r>
              <a:rPr lang="fr-FR" dirty="0" smtClean="0">
                <a:latin typeface="Arial" pitchFamily="34" charset="0"/>
                <a:cs typeface="Arial" pitchFamily="34" charset="0"/>
              </a:rPr>
              <a:t>Praticiens : Ateliers </a:t>
            </a:r>
            <a:r>
              <a:rPr lang="fr-FR" dirty="0" err="1" smtClean="0">
                <a:latin typeface="Arial" pitchFamily="34" charset="0"/>
                <a:cs typeface="Arial" pitchFamily="34" charset="0"/>
              </a:rPr>
              <a:t>Nicoli</a:t>
            </a:r>
            <a:r>
              <a:rPr lang="fr-FR" dirty="0" smtClean="0">
                <a:latin typeface="Arial" pitchFamily="34" charset="0"/>
                <a:cs typeface="Arial" pitchFamily="34" charset="0"/>
              </a:rPr>
              <a:t> et Beretta</a:t>
            </a:r>
          </a:p>
          <a:p>
            <a:endParaRPr lang="fr-FR" dirty="0">
              <a:latin typeface="Arial" pitchFamily="34" charset="0"/>
              <a:cs typeface="Arial" pitchFamily="34" charset="0"/>
            </a:endParaRPr>
          </a:p>
        </p:txBody>
      </p:sp>
      <p:pic>
        <p:nvPicPr>
          <p:cNvPr id="6" name="Image 5" descr="Reseau-homme-nature-2013.jpg"/>
          <p:cNvPicPr>
            <a:picLocks noChangeAspect="1"/>
          </p:cNvPicPr>
          <p:nvPr/>
        </p:nvPicPr>
        <p:blipFill>
          <a:blip r:embed="rId3" cstate="print"/>
          <a:stretch>
            <a:fillRect/>
          </a:stretch>
        </p:blipFill>
        <p:spPr>
          <a:xfrm>
            <a:off x="0" y="5925237"/>
            <a:ext cx="1357290" cy="932763"/>
          </a:xfrm>
          <a:prstGeom prst="rect">
            <a:avLst/>
          </a:prstGeom>
        </p:spPr>
      </p:pic>
      <p:pic>
        <p:nvPicPr>
          <p:cNvPr id="7" name="Image 6" descr="logo citoyen 13_01.png"/>
          <p:cNvPicPr>
            <a:picLocks noChangeAspect="1"/>
          </p:cNvPicPr>
          <p:nvPr/>
        </p:nvPicPr>
        <p:blipFill>
          <a:blip r:embed="rId4" cstate="print"/>
          <a:srcRect l="12932" t="19178" r="25062" b="69863"/>
          <a:stretch>
            <a:fillRect/>
          </a:stretch>
        </p:blipFill>
        <p:spPr>
          <a:xfrm>
            <a:off x="1403648" y="6357164"/>
            <a:ext cx="1714512" cy="428628"/>
          </a:xfrm>
          <a:prstGeom prst="rect">
            <a:avLst/>
          </a:prstGeom>
        </p:spPr>
      </p:pic>
      <p:pic>
        <p:nvPicPr>
          <p:cNvPr id="8" name="Image 7" descr="IMG_6804.JPG"/>
          <p:cNvPicPr>
            <a:picLocks noChangeAspect="1"/>
          </p:cNvPicPr>
          <p:nvPr/>
        </p:nvPicPr>
        <p:blipFill>
          <a:blip r:embed="rId5" cstate="print"/>
          <a:stretch>
            <a:fillRect/>
          </a:stretch>
        </p:blipFill>
        <p:spPr>
          <a:xfrm>
            <a:off x="8358214" y="5857892"/>
            <a:ext cx="642924" cy="85723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2200" dirty="0" smtClean="0">
                <a:latin typeface="Arial" pitchFamily="34" charset="0"/>
                <a:cs typeface="Arial" pitchFamily="34" charset="0"/>
              </a:rPr>
              <a:t>Bassins de la Place de la Préfecture</a:t>
            </a:r>
            <a:br>
              <a:rPr lang="fr-FR" sz="2200" dirty="0" smtClean="0">
                <a:latin typeface="Arial" pitchFamily="34" charset="0"/>
                <a:cs typeface="Arial" pitchFamily="34" charset="0"/>
              </a:rPr>
            </a:br>
            <a:r>
              <a:rPr lang="fr-FR" sz="2200" dirty="0" smtClean="0">
                <a:latin typeface="Arial" pitchFamily="34" charset="0"/>
                <a:cs typeface="Arial" pitchFamily="34" charset="0"/>
              </a:rPr>
              <a:t>(6ème </a:t>
            </a:r>
            <a:r>
              <a:rPr lang="fr-FR" sz="2200" dirty="0" err="1" smtClean="0">
                <a:latin typeface="Arial" pitchFamily="34" charset="0"/>
                <a:cs typeface="Arial" pitchFamily="34" charset="0"/>
              </a:rPr>
              <a:t>arr</a:t>
            </a:r>
            <a:r>
              <a:rPr lang="fr-FR" sz="2200" dirty="0" smtClean="0">
                <a:latin typeface="Arial" pitchFamily="34" charset="0"/>
                <a:cs typeface="Arial" pitchFamily="34" charset="0"/>
              </a:rPr>
              <a:t>) – 1995</a:t>
            </a:r>
            <a:r>
              <a:rPr lang="fr-FR" dirty="0" smtClean="0"/>
              <a:t/>
            </a:r>
            <a:br>
              <a:rPr lang="fr-FR" dirty="0" smtClean="0"/>
            </a:br>
            <a:endParaRPr lang="fr-FR" dirty="0"/>
          </a:p>
        </p:txBody>
      </p:sp>
      <p:pic>
        <p:nvPicPr>
          <p:cNvPr id="5" name="Espace réservé pour une image  4" descr="IMG_5494.jpg"/>
          <p:cNvPicPr>
            <a:picLocks noGrp="1" noChangeAspect="1"/>
          </p:cNvPicPr>
          <p:nvPr>
            <p:ph type="pic" idx="1"/>
          </p:nvPr>
        </p:nvPicPr>
        <p:blipFill>
          <a:blip r:embed="rId2"/>
          <a:srcRect/>
          <a:stretch>
            <a:fillRect/>
          </a:stretch>
        </p:blipFill>
        <p:spPr>
          <a:xfrm>
            <a:off x="1785918" y="142852"/>
            <a:ext cx="5486400" cy="4114800"/>
          </a:xfrm>
        </p:spPr>
      </p:pic>
      <p:sp>
        <p:nvSpPr>
          <p:cNvPr id="4" name="Espace réservé du texte 3"/>
          <p:cNvSpPr>
            <a:spLocks noGrp="1"/>
          </p:cNvSpPr>
          <p:nvPr>
            <p:ph type="body" sz="half" idx="2"/>
          </p:nvPr>
        </p:nvSpPr>
        <p:spPr/>
        <p:txBody>
          <a:bodyPr/>
          <a:lstStyle/>
          <a:p>
            <a:r>
              <a:rPr lang="fr-FR" dirty="0" smtClean="0">
                <a:latin typeface="Arial" pitchFamily="34" charset="0"/>
                <a:cs typeface="Arial" pitchFamily="34" charset="0"/>
              </a:rPr>
              <a:t>Architectes : Amadeo et associés, François Seigneur</a:t>
            </a:r>
          </a:p>
          <a:p>
            <a:endParaRPr lang="fr-FR" dirty="0">
              <a:latin typeface="Arial" pitchFamily="34" charset="0"/>
              <a:cs typeface="Arial" pitchFamily="34" charset="0"/>
            </a:endParaRPr>
          </a:p>
        </p:txBody>
      </p:sp>
      <p:pic>
        <p:nvPicPr>
          <p:cNvPr id="6" name="Image 5" descr="Reseau-homme-nature-2013.jpg"/>
          <p:cNvPicPr>
            <a:picLocks noChangeAspect="1"/>
          </p:cNvPicPr>
          <p:nvPr/>
        </p:nvPicPr>
        <p:blipFill>
          <a:blip r:embed="rId3" cstate="print"/>
          <a:stretch>
            <a:fillRect/>
          </a:stretch>
        </p:blipFill>
        <p:spPr>
          <a:xfrm>
            <a:off x="0" y="5925237"/>
            <a:ext cx="1357290" cy="932763"/>
          </a:xfrm>
          <a:prstGeom prst="rect">
            <a:avLst/>
          </a:prstGeom>
        </p:spPr>
      </p:pic>
      <p:pic>
        <p:nvPicPr>
          <p:cNvPr id="7" name="Image 6" descr="logo citoyen 13_01.png"/>
          <p:cNvPicPr>
            <a:picLocks noChangeAspect="1"/>
          </p:cNvPicPr>
          <p:nvPr/>
        </p:nvPicPr>
        <p:blipFill>
          <a:blip r:embed="rId4" cstate="print"/>
          <a:srcRect l="12932" t="19178" r="25062" b="69863"/>
          <a:stretch>
            <a:fillRect/>
          </a:stretch>
        </p:blipFill>
        <p:spPr>
          <a:xfrm>
            <a:off x="1357290" y="6286495"/>
            <a:ext cx="1714512" cy="428628"/>
          </a:xfrm>
          <a:prstGeom prst="rect">
            <a:avLst/>
          </a:prstGeom>
        </p:spPr>
      </p:pic>
      <p:pic>
        <p:nvPicPr>
          <p:cNvPr id="8" name="Image 7" descr="IMG_6804.JPG"/>
          <p:cNvPicPr>
            <a:picLocks noChangeAspect="1"/>
          </p:cNvPicPr>
          <p:nvPr/>
        </p:nvPicPr>
        <p:blipFill>
          <a:blip r:embed="rId5" cstate="print"/>
          <a:stretch>
            <a:fillRect/>
          </a:stretch>
        </p:blipFill>
        <p:spPr>
          <a:xfrm>
            <a:off x="8358214" y="5857892"/>
            <a:ext cx="642924" cy="85723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TotalTime>
  <Words>153</Words>
  <Application>Microsoft Office PowerPoint</Application>
  <PresentationFormat>Affichage à l'écran (4:3)</PresentationFormat>
  <Paragraphs>49</Paragraphs>
  <Slides>16</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16</vt:i4>
      </vt:variant>
    </vt:vector>
  </HeadingPairs>
  <TitlesOfParts>
    <vt:vector size="19" baseType="lpstr">
      <vt:lpstr>Arial</vt:lpstr>
      <vt:lpstr>Calibri</vt:lpstr>
      <vt:lpstr>Thème Office</vt:lpstr>
      <vt:lpstr>Concours des «Fontaines publiques»</vt:lpstr>
      <vt:lpstr>Exposition collective : Eau, y es-tu ?  La Galerie l'Atelier des Arts accueille une exposition collective photographique autour de la problématique de l'eau. Cet événement est organisé à l'initiative  du Réseau Homme&amp; Nature.                                                                                                                                       85, rue d’Aubagne 13001Marseille   du 15 au 30 Mars 2017 Ici se croisent et se répondent deux expositions dans un même lieu : « L'eau un autre regard » et « Fontaines Marseillaises », réalisées respectivement par deux artistes Aurélie Marfeuillade et Julie Gazzoti. Ces deux regards se font face, tant physiquement que dans les propos qui s'y dessinent. </vt:lpstr>
      <vt:lpstr>Bassins du Parc Borely (8ème arr)- 1864 </vt:lpstr>
      <vt:lpstr>Fontaine Monumentale du Palais Longchamp (4ème arr) – 1869 </vt:lpstr>
      <vt:lpstr>L'Isthme de Suez – La France protégeant la réunion de la Mer Rouge et de la Méditerranée Parc Borély (8ème arr) – 1864 </vt:lpstr>
      <vt:lpstr>Bassins du Parc Borely (8ème arr)- 1864 </vt:lpstr>
      <vt:lpstr>Fontaine Parc du 26ème Centenaire ( 10ème arr) – 2001 </vt:lpstr>
      <vt:lpstr>Fontaine Cantini Place Castellane (6ème arr) – 1911 </vt:lpstr>
      <vt:lpstr>Bassins de la Place de la Préfecture (6ème arr) – 1995 </vt:lpstr>
      <vt:lpstr>Fontaine Estrangin Place Estrangin-Pastré (6ème arr)- 1890 </vt:lpstr>
      <vt:lpstr>Miroir d'eau du Palais de Justice Place Monthyon (6ème arr) – 1976 </vt:lpstr>
      <vt:lpstr>Miroir d'eau du Cours Jean-Ballard (1er arr)- 2004 </vt:lpstr>
      <vt:lpstr>Fontaine de la rue d'Aubagne (6ème arr) </vt:lpstr>
      <vt:lpstr>Fontaine Wallace Square Léon Blum (1er arr) – 1872 </vt:lpstr>
      <vt:lpstr>Fontaine des Danaïdes Square de Stalingrad (1er arr) – 1907 </vt:lpstr>
      <vt:lpstr>Présentation PowerPoint</vt:lpstr>
    </vt:vector>
  </TitlesOfParts>
  <Company>AGEMS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CECILIA</dc:creator>
  <cp:lastModifiedBy>Christian</cp:lastModifiedBy>
  <cp:revision>21</cp:revision>
  <dcterms:created xsi:type="dcterms:W3CDTF">2017-03-30T06:45:02Z</dcterms:created>
  <dcterms:modified xsi:type="dcterms:W3CDTF">2017-03-21T21:03:58Z</dcterms:modified>
</cp:coreProperties>
</file>