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4FA17-FCFC-4A27-B717-B2638B963368}"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D4FA17-FCFC-4A27-B717-B2638B963368}"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D4FA17-FCFC-4A27-B717-B2638B963368}"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D4FA17-FCFC-4A27-B717-B2638B963368}"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FD4FA17-FCFC-4A27-B717-B2638B963368}"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D4FA17-FCFC-4A27-B717-B2638B963368}" type="datetimeFigureOut">
              <a:rPr lang="fr-FR" smtClean="0"/>
              <a:t>12/12/2017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FD4FA17-FCFC-4A27-B717-B2638B963368}" type="datetimeFigureOut">
              <a:rPr lang="fr-FR" smtClean="0"/>
              <a:t>12/12/2017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FD4FA17-FCFC-4A27-B717-B2638B963368}" type="datetimeFigureOut">
              <a:rPr lang="fr-FR" smtClean="0"/>
              <a:t>12/12/2017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4FA17-FCFC-4A27-B717-B2638B963368}" type="datetimeFigureOut">
              <a:rPr lang="fr-FR" smtClean="0"/>
              <a:t>12/12/2017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FD4FA17-FCFC-4A27-B717-B2638B963368}" type="datetimeFigureOut">
              <a:rPr lang="fr-FR" smtClean="0"/>
              <a:t>12/12/2017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FD4FA17-FCFC-4A27-B717-B2638B963368}" type="datetimeFigureOut">
              <a:rPr lang="fr-FR" smtClean="0"/>
              <a:t>12/12/2017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2A65C73-013E-42F2-9C70-EAD574BF7784}"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4FA17-FCFC-4A27-B717-B2638B963368}" type="datetimeFigureOut">
              <a:rPr lang="fr-FR" smtClean="0"/>
              <a:t>12/12/2017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65C73-013E-42F2-9C70-EAD574BF778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IEUX PORT.jpg"/>
          <p:cNvPicPr>
            <a:picLocks noChangeAspect="1"/>
          </p:cNvPicPr>
          <p:nvPr/>
        </p:nvPicPr>
        <p:blipFill>
          <a:blip r:embed="rId2">
            <a:lum bright="30000"/>
          </a:blip>
          <a:stretch>
            <a:fillRect/>
          </a:stretch>
        </p:blipFill>
        <p:spPr>
          <a:xfrm>
            <a:off x="0" y="0"/>
            <a:ext cx="9144000" cy="6858000"/>
          </a:xfrm>
          <a:prstGeom prst="rect">
            <a:avLst/>
          </a:prstGeom>
        </p:spPr>
      </p:pic>
      <p:sp>
        <p:nvSpPr>
          <p:cNvPr id="2" name="Titre 1"/>
          <p:cNvSpPr>
            <a:spLocks noGrp="1"/>
          </p:cNvSpPr>
          <p:nvPr>
            <p:ph type="ctrTitle"/>
          </p:nvPr>
        </p:nvSpPr>
        <p:spPr>
          <a:xfrm>
            <a:off x="571472" y="2571744"/>
            <a:ext cx="7772400" cy="1470025"/>
          </a:xfrm>
        </p:spPr>
        <p:txBody>
          <a:bodyPr>
            <a:noAutofit/>
          </a:bodyPr>
          <a:lstStyle/>
          <a:p>
            <a:r>
              <a:rPr lang="fr-FR" sz="6000" dirty="0" smtClean="0">
                <a:effectLst>
                  <a:outerShdw blurRad="38100" dist="38100" dir="2700000" algn="tl">
                    <a:srgbClr val="000000">
                      <a:alpha val="43137"/>
                    </a:srgbClr>
                  </a:outerShdw>
                </a:effectLst>
              </a:rPr>
              <a:t>PARCOURS DES </a:t>
            </a:r>
            <a:br>
              <a:rPr lang="fr-FR" sz="6000" dirty="0" smtClean="0">
                <a:effectLst>
                  <a:outerShdw blurRad="38100" dist="38100" dir="2700000" algn="tl">
                    <a:srgbClr val="000000">
                      <a:alpha val="43137"/>
                    </a:srgbClr>
                  </a:outerShdw>
                </a:effectLst>
              </a:rPr>
            </a:br>
            <a:r>
              <a:rPr lang="fr-FR" sz="6000" dirty="0">
                <a:effectLst>
                  <a:outerShdw blurRad="38100" dist="38100" dir="2700000" algn="tl">
                    <a:srgbClr val="000000">
                      <a:alpha val="43137"/>
                    </a:srgbClr>
                  </a:outerShdw>
                </a:effectLst>
              </a:rPr>
              <a:t/>
            </a:r>
            <a:br>
              <a:rPr lang="fr-FR" sz="6000" dirty="0">
                <a:effectLst>
                  <a:outerShdw blurRad="38100" dist="38100" dir="2700000" algn="tl">
                    <a:srgbClr val="000000">
                      <a:alpha val="43137"/>
                    </a:srgbClr>
                  </a:outerShdw>
                </a:effectLst>
              </a:rPr>
            </a:br>
            <a:r>
              <a:rPr lang="fr-FR" sz="6000" dirty="0" smtClean="0">
                <a:effectLst>
                  <a:outerShdw blurRad="38100" dist="38100" dir="2700000" algn="tl">
                    <a:srgbClr val="000000">
                      <a:alpha val="43137"/>
                    </a:srgbClr>
                  </a:outerShdw>
                </a:effectLst>
              </a:rPr>
              <a:t>FONTAINES - MARSEILLE</a:t>
            </a:r>
            <a:endParaRPr lang="fr-FR" sz="6000" dirty="0">
              <a:effectLst>
                <a:outerShdw blurRad="38100" dist="38100" dir="2700000" algn="tl">
                  <a:srgbClr val="000000">
                    <a:alpha val="43137"/>
                  </a:srgbClr>
                </a:outerShdw>
              </a:effectLs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Fontaines Bleues</a:t>
            </a:r>
            <a:endParaRPr lang="fr-FR" sz="5400" i="1" dirty="0"/>
          </a:p>
        </p:txBody>
      </p:sp>
      <p:pic>
        <p:nvPicPr>
          <p:cNvPr id="6" name="Espace réservé du contenu 5" descr="fontaines bleues.jpg"/>
          <p:cNvPicPr>
            <a:picLocks noGrp="1" noChangeAspect="1"/>
          </p:cNvPicPr>
          <p:nvPr>
            <p:ph idx="1"/>
          </p:nvPr>
        </p:nvPicPr>
        <p:blipFill>
          <a:blip r:embed="rId2"/>
          <a:stretch>
            <a:fillRect/>
          </a:stretch>
        </p:blipFill>
        <p:spPr>
          <a:xfrm>
            <a:off x="357158" y="2000240"/>
            <a:ext cx="4357718" cy="2906598"/>
          </a:xfrm>
        </p:spPr>
      </p:pic>
      <p:pic>
        <p:nvPicPr>
          <p:cNvPr id="5" name="Image 4" descr="MNLE.png"/>
          <p:cNvPicPr>
            <a:picLocks noChangeAspect="1"/>
          </p:cNvPicPr>
          <p:nvPr/>
        </p:nvPicPr>
        <p:blipFill>
          <a:blip r:embed="rId3"/>
          <a:stretch>
            <a:fillRect/>
          </a:stretch>
        </p:blipFill>
        <p:spPr>
          <a:xfrm>
            <a:off x="-285784" y="5931259"/>
            <a:ext cx="5857916" cy="926741"/>
          </a:xfrm>
          <a:prstGeom prst="rect">
            <a:avLst/>
          </a:prstGeom>
        </p:spPr>
      </p:pic>
      <p:sp>
        <p:nvSpPr>
          <p:cNvPr id="7" name="ZoneTexte 6"/>
          <p:cNvSpPr txBox="1"/>
          <p:nvPr/>
        </p:nvSpPr>
        <p:spPr>
          <a:xfrm>
            <a:off x="4929190" y="1571612"/>
            <a:ext cx="3714776" cy="3970318"/>
          </a:xfrm>
          <a:prstGeom prst="rect">
            <a:avLst/>
          </a:prstGeom>
          <a:noFill/>
        </p:spPr>
        <p:txBody>
          <a:bodyPr wrap="square" rtlCol="0">
            <a:spAutoFit/>
          </a:bodyPr>
          <a:lstStyle/>
          <a:p>
            <a:r>
              <a:rPr lang="fr-FR" dirty="0" smtClean="0"/>
              <a:t>La </a:t>
            </a:r>
            <a:r>
              <a:rPr lang="fr-FR" dirty="0"/>
              <a:t>Ville propose en 2012 au sculpteur Raymond Martinez de créer une fontaine </a:t>
            </a:r>
            <a:r>
              <a:rPr lang="fr-FR" dirty="0" smtClean="0"/>
              <a:t>dans le parc zoologique. </a:t>
            </a:r>
            <a:r>
              <a:rPr lang="fr-FR" dirty="0"/>
              <a:t>Celui-ci décide d’investir les anciennes cages à ours afin de travailler sur les notions de capture, d’enfermement et d’évasion. Ses créations prennent le nom de Fontaines Bleues</a:t>
            </a:r>
            <a:r>
              <a:rPr lang="fr-FR" dirty="0" smtClean="0"/>
              <a:t>. Elles seront en partie détruites l’année suivantes pour la mise en place des sculptures d’animaux.</a:t>
            </a:r>
          </a:p>
          <a:p>
            <a:endParaRPr lang="fr-FR" dirty="0"/>
          </a:p>
          <a:p>
            <a:r>
              <a:rPr lang="fr-FR" sz="1200" dirty="0" smtClean="0"/>
              <a:t>Sculpteur: Raymond Martinez.</a:t>
            </a:r>
            <a:endParaRPr lang="fr-FR" sz="1200" dirty="0"/>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Fontaine d’Homère</a:t>
            </a:r>
            <a:endParaRPr lang="fr-FR" sz="5400" i="1" dirty="0"/>
          </a:p>
        </p:txBody>
      </p:sp>
      <p:pic>
        <p:nvPicPr>
          <p:cNvPr id="5" name="Espace réservé du contenu 4" descr="homere.jpg"/>
          <p:cNvPicPr>
            <a:picLocks noGrp="1" noChangeAspect="1"/>
          </p:cNvPicPr>
          <p:nvPr>
            <p:ph idx="1"/>
          </p:nvPr>
        </p:nvPicPr>
        <p:blipFill>
          <a:blip r:embed="rId2"/>
          <a:stretch>
            <a:fillRect/>
          </a:stretch>
        </p:blipFill>
        <p:spPr>
          <a:xfrm>
            <a:off x="571472" y="1428736"/>
            <a:ext cx="2676528" cy="4014792"/>
          </a:xfrm>
        </p:spPr>
      </p:pic>
      <p:pic>
        <p:nvPicPr>
          <p:cNvPr id="6" name="Image 5" descr="MNLE.png"/>
          <p:cNvPicPr>
            <a:picLocks noChangeAspect="1"/>
          </p:cNvPicPr>
          <p:nvPr/>
        </p:nvPicPr>
        <p:blipFill>
          <a:blip r:embed="rId3"/>
          <a:stretch>
            <a:fillRect/>
          </a:stretch>
        </p:blipFill>
        <p:spPr>
          <a:xfrm>
            <a:off x="-285784" y="5931259"/>
            <a:ext cx="5857916" cy="926741"/>
          </a:xfrm>
          <a:prstGeom prst="rect">
            <a:avLst/>
          </a:prstGeom>
        </p:spPr>
      </p:pic>
      <p:sp>
        <p:nvSpPr>
          <p:cNvPr id="7" name="ZoneTexte 6"/>
          <p:cNvSpPr txBox="1"/>
          <p:nvPr/>
        </p:nvSpPr>
        <p:spPr>
          <a:xfrm>
            <a:off x="3714744" y="1857364"/>
            <a:ext cx="4929222" cy="3693319"/>
          </a:xfrm>
          <a:prstGeom prst="rect">
            <a:avLst/>
          </a:prstGeom>
          <a:noFill/>
        </p:spPr>
        <p:txBody>
          <a:bodyPr wrap="square" rtlCol="0">
            <a:spAutoFit/>
          </a:bodyPr>
          <a:lstStyle/>
          <a:p>
            <a:r>
              <a:rPr lang="fr-FR" dirty="0" smtClean="0"/>
              <a:t>En 1802, au-dessus d’un lavoir préexistant, est érigée une fontaine à l’aide d’une colonne provenant de l’Eglise Saint Victor.</a:t>
            </a:r>
          </a:p>
          <a:p>
            <a:r>
              <a:rPr lang="fr-FR" dirty="0" smtClean="0"/>
              <a:t>En 1898 le lavoir disparaitra pour satisfaire les riverains que les discussions des ménagères dérangeaient.</a:t>
            </a:r>
          </a:p>
          <a:p>
            <a:r>
              <a:rPr lang="fr-FR" dirty="0" smtClean="0"/>
              <a:t>Enfin en 1920 c’est au tour du bassin de la fontaine de disparaitre. Le monument qui aujourd’hui encore s’appel fontaine d’Homère n’est plus qu’une colonne surmontée d’un buste rappelant les origines de la Ville de Marseille.</a:t>
            </a:r>
          </a:p>
          <a:p>
            <a:endParaRPr lang="fr-FR" dirty="0"/>
          </a:p>
          <a:p>
            <a:r>
              <a:rPr lang="fr-FR" sz="1200" dirty="0" smtClean="0"/>
              <a:t>Sculpteur: Etienne </a:t>
            </a:r>
            <a:r>
              <a:rPr lang="fr-FR" sz="1200" dirty="0" err="1" smtClean="0"/>
              <a:t>Dantoine</a:t>
            </a:r>
            <a:r>
              <a:rPr lang="fr-FR" sz="1200" dirty="0" smtClean="0"/>
              <a:t>.</a:t>
            </a:r>
            <a:endParaRPr lang="fr-FR" sz="1200"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a:t>Fontaine Espérandieu</a:t>
            </a:r>
          </a:p>
        </p:txBody>
      </p:sp>
      <p:pic>
        <p:nvPicPr>
          <p:cNvPr id="4" name="Image 3" descr="MNLE.png"/>
          <p:cNvPicPr>
            <a:picLocks noChangeAspect="1"/>
          </p:cNvPicPr>
          <p:nvPr/>
        </p:nvPicPr>
        <p:blipFill>
          <a:blip r:embed="rId2"/>
          <a:stretch>
            <a:fillRect/>
          </a:stretch>
        </p:blipFill>
        <p:spPr>
          <a:xfrm>
            <a:off x="-285784" y="5931259"/>
            <a:ext cx="5857916" cy="926741"/>
          </a:xfrm>
          <a:prstGeom prst="rect">
            <a:avLst/>
          </a:prstGeom>
        </p:spPr>
      </p:pic>
      <p:pic>
        <p:nvPicPr>
          <p:cNvPr id="5" name="Espace réservé du contenu 4" descr="D:\Sauvane GARITEY\13 fontaines\fontaine-esperandieu-marseille.jpg"/>
          <p:cNvPicPr>
            <a:picLocks noGrp="1"/>
          </p:cNvPicPr>
          <p:nvPr>
            <p:ph idx="1"/>
          </p:nvPr>
        </p:nvPicPr>
        <p:blipFill>
          <a:blip r:embed="rId3"/>
          <a:srcRect/>
          <a:stretch>
            <a:fillRect/>
          </a:stretch>
        </p:blipFill>
        <p:spPr bwMode="auto">
          <a:xfrm>
            <a:off x="214282" y="1571612"/>
            <a:ext cx="4929222" cy="3857652"/>
          </a:xfrm>
          <a:prstGeom prst="rect">
            <a:avLst/>
          </a:prstGeom>
          <a:noFill/>
          <a:ln w="9525">
            <a:noFill/>
            <a:miter lim="800000"/>
            <a:headEnd/>
            <a:tailEnd/>
          </a:ln>
        </p:spPr>
      </p:pic>
      <p:sp>
        <p:nvSpPr>
          <p:cNvPr id="7" name="ZoneTexte 6"/>
          <p:cNvSpPr txBox="1"/>
          <p:nvPr/>
        </p:nvSpPr>
        <p:spPr>
          <a:xfrm>
            <a:off x="5572132" y="1857364"/>
            <a:ext cx="3071834" cy="2954655"/>
          </a:xfrm>
          <a:prstGeom prst="rect">
            <a:avLst/>
          </a:prstGeom>
          <a:noFill/>
        </p:spPr>
        <p:txBody>
          <a:bodyPr wrap="square" rtlCol="0">
            <a:spAutoFit/>
          </a:bodyPr>
          <a:lstStyle/>
          <a:p>
            <a:r>
              <a:rPr lang="fr-FR" dirty="0" smtClean="0"/>
              <a:t>Dans une volonté d’embellir l’espace public, la Ville de Marseille commande cette fontaine en 1867.</a:t>
            </a:r>
          </a:p>
          <a:p>
            <a:r>
              <a:rPr lang="fr-FR" dirty="0" smtClean="0"/>
              <a:t>Elle est adossé au Palais des Arts dont Espérandieu est également l’architecte. Elle prendra son nom à sa mort.</a:t>
            </a:r>
          </a:p>
          <a:p>
            <a:endParaRPr lang="fr-FR" dirty="0"/>
          </a:p>
          <a:p>
            <a:r>
              <a:rPr lang="fr-FR" sz="1200" dirty="0" smtClean="0"/>
              <a:t>Sculpteurs: Jules </a:t>
            </a:r>
            <a:r>
              <a:rPr lang="fr-FR" sz="1200" dirty="0" err="1" smtClean="0"/>
              <a:t>Cavelier</a:t>
            </a:r>
            <a:r>
              <a:rPr lang="fr-FR" sz="1200" dirty="0" smtClean="0"/>
              <a:t> et Lucien Chauvet.</a:t>
            </a:r>
          </a:p>
          <a:p>
            <a:r>
              <a:rPr lang="fr-FR" sz="1200" dirty="0" smtClean="0"/>
              <a:t>Architecte: Henry Espérandieu.</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Fontaine du Cours Julien</a:t>
            </a:r>
            <a:endParaRPr lang="fr-FR" sz="5400" i="1" dirty="0"/>
          </a:p>
        </p:txBody>
      </p:sp>
      <p:pic>
        <p:nvPicPr>
          <p:cNvPr id="4" name="Espace réservé du contenu 3" descr="D:\Sauvane GARITEY\13 fontaines\coursju.jpg"/>
          <p:cNvPicPr>
            <a:picLocks noGrp="1"/>
          </p:cNvPicPr>
          <p:nvPr>
            <p:ph idx="1"/>
          </p:nvPr>
        </p:nvPicPr>
        <p:blipFill>
          <a:blip r:embed="rId2"/>
          <a:srcRect/>
          <a:stretch>
            <a:fillRect/>
          </a:stretch>
        </p:blipFill>
        <p:spPr bwMode="auto">
          <a:xfrm>
            <a:off x="214282" y="1928802"/>
            <a:ext cx="5238750" cy="3495675"/>
          </a:xfrm>
          <a:prstGeom prst="rect">
            <a:avLst/>
          </a:prstGeom>
          <a:noFill/>
          <a:ln w="9525">
            <a:noFill/>
            <a:miter lim="800000"/>
            <a:headEnd/>
            <a:tailEnd/>
          </a:ln>
        </p:spPr>
      </p:pic>
      <p:sp>
        <p:nvSpPr>
          <p:cNvPr id="6" name="ZoneTexte 5"/>
          <p:cNvSpPr txBox="1"/>
          <p:nvPr/>
        </p:nvSpPr>
        <p:spPr>
          <a:xfrm>
            <a:off x="5643570" y="1928802"/>
            <a:ext cx="3214678" cy="3693319"/>
          </a:xfrm>
          <a:prstGeom prst="rect">
            <a:avLst/>
          </a:prstGeom>
          <a:noFill/>
        </p:spPr>
        <p:txBody>
          <a:bodyPr wrap="square" rtlCol="0">
            <a:spAutoFit/>
          </a:bodyPr>
          <a:lstStyle/>
          <a:p>
            <a:r>
              <a:rPr lang="fr-FR" dirty="0" smtClean="0"/>
              <a:t>Lors de la rénovation du Cours Julien en 1978 et notamment la transformation du sous-sol en parking, l’architecte Isabelle </a:t>
            </a:r>
            <a:r>
              <a:rPr lang="fr-FR" dirty="0" err="1" smtClean="0"/>
              <a:t>Linski</a:t>
            </a:r>
            <a:r>
              <a:rPr lang="fr-FR" dirty="0" smtClean="0"/>
              <a:t> propose de transformer la place en espace public centré autour d’une fontaine.</a:t>
            </a:r>
          </a:p>
          <a:p>
            <a:r>
              <a:rPr lang="fr-FR" dirty="0" smtClean="0"/>
              <a:t>En 2012, la place est réaménagée par la même artiste suite à des problèmes d’entretiens.</a:t>
            </a:r>
          </a:p>
          <a:p>
            <a:endParaRPr lang="fr-FR" dirty="0"/>
          </a:p>
          <a:p>
            <a:r>
              <a:rPr lang="fr-FR" sz="1200" dirty="0" smtClean="0"/>
              <a:t>Architecte-paysagiste: Isabelle </a:t>
            </a:r>
            <a:r>
              <a:rPr lang="fr-FR" sz="1200" dirty="0" err="1" smtClean="0"/>
              <a:t>Linski</a:t>
            </a:r>
            <a:r>
              <a:rPr lang="fr-FR" sz="1200" dirty="0" smtClean="0"/>
              <a:t>.</a:t>
            </a:r>
            <a:endParaRPr lang="fr-FR" sz="1200" dirty="0"/>
          </a:p>
        </p:txBody>
      </p:sp>
      <p:pic>
        <p:nvPicPr>
          <p:cNvPr id="7" name="Image 6" descr="MNLE.png"/>
          <p:cNvPicPr>
            <a:picLocks noChangeAspect="1"/>
          </p:cNvPicPr>
          <p:nvPr/>
        </p:nvPicPr>
        <p:blipFill>
          <a:blip r:embed="rId3"/>
          <a:stretch>
            <a:fillRect/>
          </a:stretch>
        </p:blipFill>
        <p:spPr>
          <a:xfrm>
            <a:off x="-285784" y="5931259"/>
            <a:ext cx="5857916" cy="926741"/>
          </a:xfrm>
          <a:prstGeom prst="rect">
            <a:avLst/>
          </a:prstGeom>
        </p:spPr>
      </p:pic>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Fontaines Wallace</a:t>
            </a:r>
            <a:endParaRPr lang="fr-FR" i="1" dirty="0"/>
          </a:p>
        </p:txBody>
      </p:sp>
      <p:pic>
        <p:nvPicPr>
          <p:cNvPr id="4" name="Espace réservé du contenu 3" descr="D:\Sauvane GARITEY\13 fontaines\fontaine-wallace-jean-jaures-marseille-2.jpg"/>
          <p:cNvPicPr>
            <a:picLocks noGrp="1"/>
          </p:cNvPicPr>
          <p:nvPr>
            <p:ph idx="1"/>
          </p:nvPr>
        </p:nvPicPr>
        <p:blipFill>
          <a:blip r:embed="rId2"/>
          <a:srcRect l="-14203" t="2525" r="-26046" b="4350"/>
          <a:stretch>
            <a:fillRect/>
          </a:stretch>
        </p:blipFill>
        <p:spPr bwMode="auto">
          <a:xfrm>
            <a:off x="-142908" y="3000372"/>
            <a:ext cx="5000660" cy="2786082"/>
          </a:xfrm>
          <a:prstGeom prst="rect">
            <a:avLst/>
          </a:prstGeom>
          <a:noFill/>
          <a:ln w="9525">
            <a:noFill/>
            <a:miter lim="800000"/>
            <a:headEnd/>
            <a:tailEnd/>
          </a:ln>
        </p:spPr>
      </p:pic>
      <p:pic>
        <p:nvPicPr>
          <p:cNvPr id="1026" name="Picture 2" descr="D:\Sauvane GARITEY\13 fontaines\fontaine-wallace-parc-longchamp-marseille.jpg"/>
          <p:cNvPicPr>
            <a:picLocks noChangeAspect="1" noChangeArrowheads="1"/>
          </p:cNvPicPr>
          <p:nvPr/>
        </p:nvPicPr>
        <p:blipFill>
          <a:blip r:embed="rId3"/>
          <a:srcRect/>
          <a:stretch>
            <a:fillRect/>
          </a:stretch>
        </p:blipFill>
        <p:spPr bwMode="auto">
          <a:xfrm>
            <a:off x="6858016" y="500042"/>
            <a:ext cx="1931966" cy="2910074"/>
          </a:xfrm>
          <a:prstGeom prst="rect">
            <a:avLst/>
          </a:prstGeom>
          <a:noFill/>
        </p:spPr>
      </p:pic>
      <p:pic>
        <p:nvPicPr>
          <p:cNvPr id="1027" name="Picture 3" descr="D:\Sauvane GARITEY\13 fontaines\fontaine-wallace-place-leon-blum-marseille-2.jpg"/>
          <p:cNvPicPr>
            <a:picLocks noChangeAspect="1" noChangeArrowheads="1"/>
          </p:cNvPicPr>
          <p:nvPr/>
        </p:nvPicPr>
        <p:blipFill>
          <a:blip r:embed="rId4"/>
          <a:srcRect l="11297" r="36737"/>
          <a:stretch>
            <a:fillRect/>
          </a:stretch>
        </p:blipFill>
        <p:spPr bwMode="auto">
          <a:xfrm>
            <a:off x="357158" y="357166"/>
            <a:ext cx="1643074" cy="2451087"/>
          </a:xfrm>
          <a:prstGeom prst="rect">
            <a:avLst/>
          </a:prstGeom>
          <a:noFill/>
        </p:spPr>
      </p:pic>
      <p:pic>
        <p:nvPicPr>
          <p:cNvPr id="8" name="Image 7" descr="MNLE.png"/>
          <p:cNvPicPr>
            <a:picLocks noChangeAspect="1"/>
          </p:cNvPicPr>
          <p:nvPr/>
        </p:nvPicPr>
        <p:blipFill>
          <a:blip r:embed="rId5"/>
          <a:stretch>
            <a:fillRect/>
          </a:stretch>
        </p:blipFill>
        <p:spPr>
          <a:xfrm>
            <a:off x="-285784" y="5931259"/>
            <a:ext cx="5857916" cy="926741"/>
          </a:xfrm>
          <a:prstGeom prst="rect">
            <a:avLst/>
          </a:prstGeom>
        </p:spPr>
      </p:pic>
      <p:sp>
        <p:nvSpPr>
          <p:cNvPr id="9" name="ZoneTexte 8"/>
          <p:cNvSpPr txBox="1"/>
          <p:nvPr/>
        </p:nvSpPr>
        <p:spPr>
          <a:xfrm>
            <a:off x="2357422" y="1357298"/>
            <a:ext cx="4071966" cy="1754326"/>
          </a:xfrm>
          <a:prstGeom prst="rect">
            <a:avLst/>
          </a:prstGeom>
          <a:noFill/>
        </p:spPr>
        <p:txBody>
          <a:bodyPr wrap="square" rtlCol="0">
            <a:spAutoFit/>
          </a:bodyPr>
          <a:lstStyle/>
          <a:p>
            <a:r>
              <a:rPr lang="fr-FR" dirty="0" smtClean="0"/>
              <a:t>En 1872, suite au siège et à la Commune de Paris, un philanthrope: </a:t>
            </a:r>
            <a:r>
              <a:rPr lang="fr-FR" dirty="0"/>
              <a:t>Sir Richard </a:t>
            </a:r>
            <a:r>
              <a:rPr lang="fr-FR" dirty="0" smtClean="0"/>
              <a:t>Wallace offre à la capitale française des fontaines afin que les passants puissent se désaltérer. </a:t>
            </a:r>
          </a:p>
          <a:p>
            <a:endParaRPr lang="fr-FR" dirty="0"/>
          </a:p>
        </p:txBody>
      </p:sp>
      <p:sp>
        <p:nvSpPr>
          <p:cNvPr id="10" name="ZoneTexte 9"/>
          <p:cNvSpPr txBox="1"/>
          <p:nvPr/>
        </p:nvSpPr>
        <p:spPr>
          <a:xfrm>
            <a:off x="3929058" y="2857496"/>
            <a:ext cx="4357718" cy="3323987"/>
          </a:xfrm>
          <a:prstGeom prst="rect">
            <a:avLst/>
          </a:prstGeom>
          <a:noFill/>
        </p:spPr>
        <p:txBody>
          <a:bodyPr wrap="square" rtlCol="0">
            <a:spAutoFit/>
          </a:bodyPr>
          <a:lstStyle/>
          <a:p>
            <a:r>
              <a:rPr lang="fr-FR" dirty="0" smtClean="0"/>
              <a:t>Ces fontaines se </a:t>
            </a:r>
          </a:p>
          <a:p>
            <a:r>
              <a:rPr lang="fr-FR" dirty="0" smtClean="0"/>
              <a:t>développent ensuite à travers </a:t>
            </a:r>
          </a:p>
          <a:p>
            <a:r>
              <a:rPr lang="fr-FR" dirty="0" smtClean="0"/>
              <a:t>le pays et doivent respecter les critères suivants:</a:t>
            </a:r>
          </a:p>
          <a:p>
            <a:pPr>
              <a:buFontTx/>
              <a:buChar char="-"/>
            </a:pPr>
            <a:r>
              <a:rPr lang="fr-FR" dirty="0" smtClean="0"/>
              <a:t>forme pratique et décorative,</a:t>
            </a:r>
          </a:p>
          <a:p>
            <a:pPr>
              <a:buFontTx/>
              <a:buChar char="-"/>
            </a:pPr>
            <a:r>
              <a:rPr lang="fr-FR" dirty="0" smtClean="0"/>
              <a:t>prix abordable afin de pouvoir être produites par dizaines,</a:t>
            </a:r>
          </a:p>
          <a:p>
            <a:pPr>
              <a:buFontTx/>
              <a:buChar char="-"/>
            </a:pPr>
            <a:r>
              <a:rPr lang="fr-FR" dirty="0" smtClean="0"/>
              <a:t>matériau robuste, </a:t>
            </a:r>
          </a:p>
          <a:p>
            <a:pPr>
              <a:buFontTx/>
              <a:buChar char="-"/>
            </a:pPr>
            <a:r>
              <a:rPr lang="fr-FR" dirty="0" smtClean="0"/>
              <a:t>facile à travailler et commode d'entretien.</a:t>
            </a:r>
          </a:p>
          <a:p>
            <a:endParaRPr lang="fr-FR" dirty="0" smtClean="0"/>
          </a:p>
          <a:p>
            <a:r>
              <a:rPr lang="fr-FR" sz="1200" dirty="0" smtClean="0"/>
              <a:t>Sculpteur: Charles-Auguste Lebourg.</a:t>
            </a:r>
          </a:p>
          <a:p>
            <a:endParaRPr lang="fr-FR" dirty="0"/>
          </a:p>
        </p:txBody>
      </p:sp>
      <p:sp>
        <p:nvSpPr>
          <p:cNvPr id="11" name="ZoneTexte 10"/>
          <p:cNvSpPr txBox="1"/>
          <p:nvPr/>
        </p:nvSpPr>
        <p:spPr>
          <a:xfrm>
            <a:off x="7286644" y="285728"/>
            <a:ext cx="1215397" cy="261610"/>
          </a:xfrm>
          <a:prstGeom prst="rect">
            <a:avLst/>
          </a:prstGeom>
          <a:noFill/>
        </p:spPr>
        <p:txBody>
          <a:bodyPr wrap="none" rtlCol="0">
            <a:spAutoFit/>
          </a:bodyPr>
          <a:lstStyle/>
          <a:p>
            <a:r>
              <a:rPr lang="fr-FR" sz="1100" i="1" dirty="0" smtClean="0"/>
              <a:t>Palais Longchamp</a:t>
            </a:r>
            <a:endParaRPr lang="fr-FR" sz="1100" i="1" dirty="0"/>
          </a:p>
        </p:txBody>
      </p:sp>
      <p:sp>
        <p:nvSpPr>
          <p:cNvPr id="12" name="ZoneTexte 11"/>
          <p:cNvSpPr txBox="1"/>
          <p:nvPr/>
        </p:nvSpPr>
        <p:spPr>
          <a:xfrm>
            <a:off x="571472" y="142852"/>
            <a:ext cx="1122423" cy="261610"/>
          </a:xfrm>
          <a:prstGeom prst="rect">
            <a:avLst/>
          </a:prstGeom>
          <a:noFill/>
        </p:spPr>
        <p:txBody>
          <a:bodyPr wrap="none" rtlCol="0">
            <a:spAutoFit/>
          </a:bodyPr>
          <a:lstStyle/>
          <a:p>
            <a:r>
              <a:rPr lang="fr-FR" sz="1100" i="1" dirty="0" smtClean="0"/>
              <a:t>Place Léon Blum</a:t>
            </a:r>
            <a:endParaRPr lang="fr-FR" sz="1100" i="1" dirty="0"/>
          </a:p>
        </p:txBody>
      </p:sp>
      <p:sp>
        <p:nvSpPr>
          <p:cNvPr id="13" name="ZoneTexte 12"/>
          <p:cNvSpPr txBox="1"/>
          <p:nvPr/>
        </p:nvSpPr>
        <p:spPr>
          <a:xfrm>
            <a:off x="857224" y="5715016"/>
            <a:ext cx="1167307" cy="261610"/>
          </a:xfrm>
          <a:prstGeom prst="rect">
            <a:avLst/>
          </a:prstGeom>
          <a:noFill/>
        </p:spPr>
        <p:txBody>
          <a:bodyPr wrap="none" rtlCol="0">
            <a:spAutoFit/>
          </a:bodyPr>
          <a:lstStyle/>
          <a:p>
            <a:r>
              <a:rPr lang="fr-FR" sz="1100" i="1" dirty="0" smtClean="0"/>
              <a:t>Place Jean Jaurès</a:t>
            </a:r>
            <a:endParaRPr lang="fr-FR" sz="1100" i="1" dirty="0"/>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Fontaine Léon Blum</a:t>
            </a:r>
            <a:endParaRPr lang="fr-FR" sz="5400" i="1" dirty="0"/>
          </a:p>
        </p:txBody>
      </p:sp>
      <p:pic>
        <p:nvPicPr>
          <p:cNvPr id="4" name="Image 3" descr="MNLE.png"/>
          <p:cNvPicPr>
            <a:picLocks noChangeAspect="1"/>
          </p:cNvPicPr>
          <p:nvPr/>
        </p:nvPicPr>
        <p:blipFill>
          <a:blip r:embed="rId2"/>
          <a:stretch>
            <a:fillRect/>
          </a:stretch>
        </p:blipFill>
        <p:spPr>
          <a:xfrm>
            <a:off x="-285784" y="5931259"/>
            <a:ext cx="5857916" cy="926741"/>
          </a:xfrm>
          <a:prstGeom prst="rect">
            <a:avLst/>
          </a:prstGeom>
        </p:spPr>
      </p:pic>
      <p:pic>
        <p:nvPicPr>
          <p:cNvPr id="2050" name="Picture 2" descr="D:\Sauvane GARITEY\13 fontaines\square-leon-blum-marseille.jpg"/>
          <p:cNvPicPr>
            <a:picLocks noChangeAspect="1" noChangeArrowheads="1"/>
          </p:cNvPicPr>
          <p:nvPr/>
        </p:nvPicPr>
        <p:blipFill>
          <a:blip r:embed="rId3"/>
          <a:srcRect/>
          <a:stretch>
            <a:fillRect/>
          </a:stretch>
        </p:blipFill>
        <p:spPr bwMode="auto">
          <a:xfrm>
            <a:off x="214282" y="2143116"/>
            <a:ext cx="4762500" cy="3171825"/>
          </a:xfrm>
          <a:prstGeom prst="rect">
            <a:avLst/>
          </a:prstGeom>
          <a:noFill/>
        </p:spPr>
      </p:pic>
      <p:sp>
        <p:nvSpPr>
          <p:cNvPr id="7" name="ZoneTexte 6"/>
          <p:cNvSpPr txBox="1"/>
          <p:nvPr/>
        </p:nvSpPr>
        <p:spPr>
          <a:xfrm>
            <a:off x="5143504" y="2357430"/>
            <a:ext cx="3714776" cy="2769989"/>
          </a:xfrm>
          <a:prstGeom prst="rect">
            <a:avLst/>
          </a:prstGeom>
          <a:noFill/>
        </p:spPr>
        <p:txBody>
          <a:bodyPr wrap="square" rtlCol="0">
            <a:spAutoFit/>
          </a:bodyPr>
          <a:lstStyle/>
          <a:p>
            <a:r>
              <a:rPr lang="fr-FR" dirty="0" smtClean="0"/>
              <a:t>Entre 1978 et 1979, l’espace est  transformé en parking souterrain. </a:t>
            </a:r>
            <a:r>
              <a:rPr lang="fr-FR" dirty="0"/>
              <a:t>L’architecte Isabelle </a:t>
            </a:r>
            <a:r>
              <a:rPr lang="fr-FR" dirty="0" err="1"/>
              <a:t>Linksi</a:t>
            </a:r>
            <a:r>
              <a:rPr lang="fr-FR" dirty="0"/>
              <a:t> est encore une fois choisie pour ce projet</a:t>
            </a:r>
            <a:r>
              <a:rPr lang="fr-FR" dirty="0" smtClean="0"/>
              <a:t>.</a:t>
            </a:r>
            <a:r>
              <a:rPr lang="fr-FR" dirty="0"/>
              <a:t> </a:t>
            </a:r>
            <a:endParaRPr lang="fr-FR" dirty="0" smtClean="0"/>
          </a:p>
          <a:p>
            <a:r>
              <a:rPr lang="fr-FR" dirty="0" smtClean="0"/>
              <a:t>Pour </a:t>
            </a:r>
            <a:r>
              <a:rPr lang="fr-FR" dirty="0"/>
              <a:t>cette œuvre </a:t>
            </a:r>
            <a:r>
              <a:rPr lang="fr-FR" dirty="0" smtClean="0"/>
              <a:t>elle décide </a:t>
            </a:r>
            <a:r>
              <a:rPr lang="fr-FR" dirty="0"/>
              <a:t>d’utiliser des briques, des carreaux de terre cuite et des céramiques vernissées </a:t>
            </a:r>
            <a:r>
              <a:rPr lang="fr-FR" dirty="0" smtClean="0"/>
              <a:t>.</a:t>
            </a:r>
          </a:p>
          <a:p>
            <a:endParaRPr lang="fr-FR" dirty="0"/>
          </a:p>
          <a:p>
            <a:r>
              <a:rPr lang="fr-FR" sz="1200" dirty="0" smtClean="0"/>
              <a:t>Architecte-paysagiste: Isabelle </a:t>
            </a:r>
            <a:r>
              <a:rPr lang="fr-FR" sz="1200" dirty="0" err="1" smtClean="0"/>
              <a:t>Linksi</a:t>
            </a:r>
            <a:r>
              <a:rPr lang="fr-FR" sz="1200" dirty="0" smtClean="0"/>
              <a:t>.</a:t>
            </a:r>
            <a:endParaRPr lang="fr-FR" sz="1200" dirty="0"/>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Fontaines des Danaïdes</a:t>
            </a:r>
            <a:endParaRPr lang="fr-FR" sz="5400" i="1" dirty="0"/>
          </a:p>
        </p:txBody>
      </p:sp>
      <p:pic>
        <p:nvPicPr>
          <p:cNvPr id="5" name="Espace réservé du contenu 4" descr="danaides.JPG"/>
          <p:cNvPicPr>
            <a:picLocks noGrp="1" noChangeAspect="1"/>
          </p:cNvPicPr>
          <p:nvPr>
            <p:ph idx="1"/>
          </p:nvPr>
        </p:nvPicPr>
        <p:blipFill>
          <a:blip r:embed="rId2"/>
          <a:srcRect r="1220" b="9756"/>
          <a:stretch>
            <a:fillRect/>
          </a:stretch>
        </p:blipFill>
        <p:spPr>
          <a:xfrm>
            <a:off x="1714480" y="1285860"/>
            <a:ext cx="5143536" cy="2643205"/>
          </a:xfrm>
        </p:spPr>
      </p:pic>
      <p:pic>
        <p:nvPicPr>
          <p:cNvPr id="4" name="Image 3" descr="MNLE.png"/>
          <p:cNvPicPr>
            <a:picLocks noChangeAspect="1"/>
          </p:cNvPicPr>
          <p:nvPr/>
        </p:nvPicPr>
        <p:blipFill>
          <a:blip r:embed="rId3"/>
          <a:stretch>
            <a:fillRect/>
          </a:stretch>
        </p:blipFill>
        <p:spPr>
          <a:xfrm>
            <a:off x="-285784" y="5931259"/>
            <a:ext cx="5857916" cy="926741"/>
          </a:xfrm>
          <a:prstGeom prst="rect">
            <a:avLst/>
          </a:prstGeom>
        </p:spPr>
      </p:pic>
      <p:sp>
        <p:nvSpPr>
          <p:cNvPr id="6" name="ZoneTexte 5"/>
          <p:cNvSpPr txBox="1"/>
          <p:nvPr/>
        </p:nvSpPr>
        <p:spPr>
          <a:xfrm>
            <a:off x="500034" y="4143380"/>
            <a:ext cx="8001056" cy="1661993"/>
          </a:xfrm>
          <a:prstGeom prst="rect">
            <a:avLst/>
          </a:prstGeom>
          <a:noFill/>
        </p:spPr>
        <p:txBody>
          <a:bodyPr wrap="square" rtlCol="0">
            <a:spAutoFit/>
          </a:bodyPr>
          <a:lstStyle/>
          <a:p>
            <a:r>
              <a:rPr lang="fr-FR" dirty="0" smtClean="0"/>
              <a:t>La base de la fontaine date de 1861, a été déplacée plusieurs fois au cours de l’histoire avant de finir sur le Square de Stalingrad. Celle-ci sera ensuite modifiée en 1907 selon une proposition de Jean Baptiste Hugues, sculpteur d’origine marseillaise, la fontaine est financée à moitié par l’état et à moitié par la Ville.</a:t>
            </a:r>
          </a:p>
          <a:p>
            <a:endParaRPr lang="fr-FR" dirty="0"/>
          </a:p>
          <a:p>
            <a:r>
              <a:rPr lang="fr-FR" sz="1200" dirty="0" smtClean="0"/>
              <a:t>Sculpteur: Jean Baptiste Hugues.</a:t>
            </a:r>
            <a:endParaRPr lang="fr-FR" sz="1200" dirty="0"/>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Fontaines du Tramway.</a:t>
            </a:r>
            <a:endParaRPr lang="fr-FR" sz="5400" i="1" dirty="0"/>
          </a:p>
        </p:txBody>
      </p:sp>
      <p:pic>
        <p:nvPicPr>
          <p:cNvPr id="5" name="Espace réservé du contenu 4" descr="stoa vasque longchamp.jpg"/>
          <p:cNvPicPr>
            <a:picLocks noGrp="1" noChangeAspect="1"/>
          </p:cNvPicPr>
          <p:nvPr>
            <p:ph idx="1"/>
          </p:nvPr>
        </p:nvPicPr>
        <p:blipFill>
          <a:blip r:embed="rId2" cstate="print"/>
          <a:srcRect l="16808"/>
          <a:stretch>
            <a:fillRect/>
          </a:stretch>
        </p:blipFill>
        <p:spPr>
          <a:xfrm>
            <a:off x="142844" y="3000372"/>
            <a:ext cx="2828635" cy="2262982"/>
          </a:xfrm>
        </p:spPr>
      </p:pic>
      <p:pic>
        <p:nvPicPr>
          <p:cNvPr id="4" name="Image 3" descr="MNLE.png"/>
          <p:cNvPicPr>
            <a:picLocks noChangeAspect="1"/>
          </p:cNvPicPr>
          <p:nvPr/>
        </p:nvPicPr>
        <p:blipFill>
          <a:blip r:embed="rId3"/>
          <a:stretch>
            <a:fillRect/>
          </a:stretch>
        </p:blipFill>
        <p:spPr>
          <a:xfrm>
            <a:off x="-285784" y="5931259"/>
            <a:ext cx="5857916" cy="926741"/>
          </a:xfrm>
          <a:prstGeom prst="rect">
            <a:avLst/>
          </a:prstGeom>
        </p:spPr>
      </p:pic>
      <p:pic>
        <p:nvPicPr>
          <p:cNvPr id="6" name="Image 5" descr="ilex capucins belsunce.jpg"/>
          <p:cNvPicPr>
            <a:picLocks noChangeAspect="1"/>
          </p:cNvPicPr>
          <p:nvPr/>
        </p:nvPicPr>
        <p:blipFill>
          <a:blip r:embed="rId4" cstate="print"/>
          <a:srcRect t="12500" r="21744"/>
          <a:stretch>
            <a:fillRect/>
          </a:stretch>
        </p:blipFill>
        <p:spPr>
          <a:xfrm>
            <a:off x="6786578" y="2643182"/>
            <a:ext cx="1785950" cy="3000372"/>
          </a:xfrm>
          <a:prstGeom prst="rect">
            <a:avLst/>
          </a:prstGeom>
        </p:spPr>
      </p:pic>
      <p:sp>
        <p:nvSpPr>
          <p:cNvPr id="7" name="ZoneTexte 6"/>
          <p:cNvSpPr txBox="1"/>
          <p:nvPr/>
        </p:nvSpPr>
        <p:spPr>
          <a:xfrm>
            <a:off x="214282" y="1357299"/>
            <a:ext cx="8358246" cy="1200329"/>
          </a:xfrm>
          <a:prstGeom prst="rect">
            <a:avLst/>
          </a:prstGeom>
          <a:noFill/>
        </p:spPr>
        <p:txBody>
          <a:bodyPr wrap="square" rtlCol="0">
            <a:spAutoFit/>
          </a:bodyPr>
          <a:lstStyle/>
          <a:p>
            <a:r>
              <a:rPr lang="fr-FR" dirty="0"/>
              <a:t>Lors de la construction des rails de la ligne de tramway T1 en 2005, des architectes, urbanistes et paysagistes veulent mettre en valeur le parcours de l’eau dans Marseille et proposent ainsi la construction de fontaines le long des rails</a:t>
            </a:r>
            <a:r>
              <a:rPr lang="fr-FR" dirty="0" smtClean="0"/>
              <a:t>. Deux projets naissent ainsi.</a:t>
            </a:r>
            <a:endParaRPr lang="fr-FR" dirty="0"/>
          </a:p>
        </p:txBody>
      </p:sp>
      <p:sp>
        <p:nvSpPr>
          <p:cNvPr id="8" name="ZoneTexte 7"/>
          <p:cNvSpPr txBox="1"/>
          <p:nvPr/>
        </p:nvSpPr>
        <p:spPr>
          <a:xfrm>
            <a:off x="3071802" y="2857496"/>
            <a:ext cx="3500462" cy="3416320"/>
          </a:xfrm>
          <a:prstGeom prst="rect">
            <a:avLst/>
          </a:prstGeom>
          <a:noFill/>
        </p:spPr>
        <p:txBody>
          <a:bodyPr wrap="square" rtlCol="0">
            <a:spAutoFit/>
          </a:bodyPr>
          <a:lstStyle/>
          <a:p>
            <a:r>
              <a:rPr lang="fr-FR" dirty="0" smtClean="0"/>
              <a:t>Le premier est constitué par des vasques inspirées de celle du Palais Longchamp d’Espérandieu.</a:t>
            </a:r>
          </a:p>
          <a:p>
            <a:endParaRPr lang="fr-FR" dirty="0" smtClean="0"/>
          </a:p>
          <a:p>
            <a:r>
              <a:rPr lang="fr-FR" dirty="0" smtClean="0"/>
              <a:t>Le second est inspiré par la Fontaine </a:t>
            </a:r>
            <a:r>
              <a:rPr lang="fr-FR" dirty="0" err="1" smtClean="0"/>
              <a:t>Fossati</a:t>
            </a:r>
            <a:r>
              <a:rPr lang="fr-FR" dirty="0" smtClean="0"/>
              <a:t> qui se situe sur le boulevard Gambetta (aujourd’hui asséchée), et en reprend les formes de dauphin.</a:t>
            </a:r>
          </a:p>
          <a:p>
            <a:endParaRPr lang="fr-FR" dirty="0"/>
          </a:p>
          <a:p>
            <a:pPr algn="just"/>
            <a:r>
              <a:rPr lang="fr-FR" sz="1200" dirty="0" smtClean="0"/>
              <a:t>Architectes-paysagistes: </a:t>
            </a:r>
            <a:r>
              <a:rPr lang="fr-FR" sz="1200" dirty="0" err="1" smtClean="0"/>
              <a:t>Stoa</a:t>
            </a:r>
            <a:r>
              <a:rPr lang="fr-FR" sz="1200" dirty="0" smtClean="0"/>
              <a:t> Architecture et </a:t>
            </a:r>
            <a:r>
              <a:rPr lang="fr-FR" sz="1200" dirty="0" err="1" smtClean="0"/>
              <a:t>Ilex</a:t>
            </a:r>
            <a:r>
              <a:rPr lang="fr-FR" sz="1200" dirty="0" smtClean="0"/>
              <a:t>.</a:t>
            </a:r>
          </a:p>
          <a:p>
            <a:endParaRPr lang="fr-FR" dirty="0"/>
          </a:p>
        </p:txBody>
      </p:sp>
      <p:sp>
        <p:nvSpPr>
          <p:cNvPr id="9" name="ZoneTexte 8"/>
          <p:cNvSpPr txBox="1"/>
          <p:nvPr/>
        </p:nvSpPr>
        <p:spPr>
          <a:xfrm>
            <a:off x="571472" y="5214950"/>
            <a:ext cx="1457450" cy="261610"/>
          </a:xfrm>
          <a:prstGeom prst="rect">
            <a:avLst/>
          </a:prstGeom>
          <a:noFill/>
        </p:spPr>
        <p:txBody>
          <a:bodyPr wrap="none" rtlCol="0">
            <a:spAutoFit/>
          </a:bodyPr>
          <a:lstStyle/>
          <a:p>
            <a:r>
              <a:rPr lang="fr-FR" sz="1100" dirty="0" smtClean="0"/>
              <a:t>Boulevard Longchamp</a:t>
            </a:r>
            <a:endParaRPr lang="fr-FR" sz="1100" dirty="0"/>
          </a:p>
        </p:txBody>
      </p:sp>
      <p:sp>
        <p:nvSpPr>
          <p:cNvPr id="10" name="ZoneTexte 9"/>
          <p:cNvSpPr txBox="1"/>
          <p:nvPr/>
        </p:nvSpPr>
        <p:spPr>
          <a:xfrm>
            <a:off x="7286644" y="5572140"/>
            <a:ext cx="1055097" cy="261610"/>
          </a:xfrm>
          <a:prstGeom prst="rect">
            <a:avLst/>
          </a:prstGeom>
          <a:noFill/>
        </p:spPr>
        <p:txBody>
          <a:bodyPr wrap="none" rtlCol="0">
            <a:spAutoFit/>
          </a:bodyPr>
          <a:lstStyle/>
          <a:p>
            <a:pPr algn="just"/>
            <a:r>
              <a:rPr lang="fr-FR" sz="1100" dirty="0" smtClean="0"/>
              <a:t>Cours </a:t>
            </a:r>
            <a:r>
              <a:rPr lang="fr-FR" sz="1100" dirty="0" err="1" smtClean="0"/>
              <a:t>Belsunce</a:t>
            </a:r>
            <a:endParaRPr lang="fr-FR" sz="1100" dirty="0"/>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i="1" dirty="0" smtClean="0"/>
              <a:t>Palais Longchamp</a:t>
            </a:r>
            <a:endParaRPr lang="fr-FR" sz="5400" i="1" dirty="0"/>
          </a:p>
        </p:txBody>
      </p:sp>
      <p:pic>
        <p:nvPicPr>
          <p:cNvPr id="5" name="Espace réservé du contenu 4" descr="longchamp palais.jpg"/>
          <p:cNvPicPr>
            <a:picLocks noGrp="1" noChangeAspect="1"/>
          </p:cNvPicPr>
          <p:nvPr>
            <p:ph idx="1"/>
          </p:nvPr>
        </p:nvPicPr>
        <p:blipFill>
          <a:blip r:embed="rId2"/>
          <a:stretch>
            <a:fillRect/>
          </a:stretch>
        </p:blipFill>
        <p:spPr>
          <a:xfrm>
            <a:off x="142844" y="2071678"/>
            <a:ext cx="5013975" cy="2757493"/>
          </a:xfrm>
        </p:spPr>
      </p:pic>
      <p:pic>
        <p:nvPicPr>
          <p:cNvPr id="4" name="Image 3" descr="MNLE.png"/>
          <p:cNvPicPr>
            <a:picLocks noChangeAspect="1"/>
          </p:cNvPicPr>
          <p:nvPr/>
        </p:nvPicPr>
        <p:blipFill>
          <a:blip r:embed="rId3"/>
          <a:stretch>
            <a:fillRect/>
          </a:stretch>
        </p:blipFill>
        <p:spPr>
          <a:xfrm>
            <a:off x="-285784" y="5931259"/>
            <a:ext cx="5857916" cy="926741"/>
          </a:xfrm>
          <a:prstGeom prst="rect">
            <a:avLst/>
          </a:prstGeom>
        </p:spPr>
      </p:pic>
      <p:sp>
        <p:nvSpPr>
          <p:cNvPr id="6" name="ZoneTexte 5"/>
          <p:cNvSpPr txBox="1"/>
          <p:nvPr/>
        </p:nvSpPr>
        <p:spPr>
          <a:xfrm>
            <a:off x="5286380" y="1500174"/>
            <a:ext cx="3500462" cy="3693319"/>
          </a:xfrm>
          <a:prstGeom prst="rect">
            <a:avLst/>
          </a:prstGeom>
          <a:noFill/>
        </p:spPr>
        <p:txBody>
          <a:bodyPr wrap="square" rtlCol="0">
            <a:spAutoFit/>
          </a:bodyPr>
          <a:lstStyle/>
          <a:p>
            <a:r>
              <a:rPr lang="fr-FR" dirty="0" smtClean="0"/>
              <a:t>Lorsque l’eau arrive enfin par le canal de Marseille, la Ville veut remercier l’auteur de cet ouvrage par la construction d’un monument en son honneur. </a:t>
            </a:r>
          </a:p>
          <a:p>
            <a:r>
              <a:rPr lang="fr-FR" dirty="0" smtClean="0"/>
              <a:t>De nombreux architectes proposèrent des projets, Marseille repoussa plusieurs fois la date de construction faute de moyens et c’est finalement Henry Espérandieu qui sera chargé du projet en 1861. Le Palais Longchamp est inauguré 8 ans plus tard.</a:t>
            </a:r>
          </a:p>
        </p:txBody>
      </p:sp>
      <p:sp>
        <p:nvSpPr>
          <p:cNvPr id="7" name="ZoneTexte 6"/>
          <p:cNvSpPr txBox="1"/>
          <p:nvPr/>
        </p:nvSpPr>
        <p:spPr>
          <a:xfrm>
            <a:off x="214282" y="4857760"/>
            <a:ext cx="5072098" cy="1107996"/>
          </a:xfrm>
          <a:prstGeom prst="rect">
            <a:avLst/>
          </a:prstGeom>
          <a:noFill/>
        </p:spPr>
        <p:txBody>
          <a:bodyPr wrap="square" rtlCol="0">
            <a:spAutoFit/>
          </a:bodyPr>
          <a:lstStyle/>
          <a:p>
            <a:pPr algn="just"/>
            <a:r>
              <a:rPr lang="fr-FR" sz="1200" dirty="0" smtClean="0"/>
              <a:t>Architecte: Henry Espérandieu</a:t>
            </a:r>
          </a:p>
          <a:p>
            <a:r>
              <a:rPr lang="fr-FR" sz="1200" dirty="0" err="1" smtClean="0"/>
              <a:t>Sculpeurs</a:t>
            </a:r>
            <a:r>
              <a:rPr lang="fr-FR" sz="1200" dirty="0" smtClean="0"/>
              <a:t>: Antoine-Louis Barye, Jules </a:t>
            </a:r>
            <a:r>
              <a:rPr lang="fr-FR" sz="1200" dirty="0" err="1" smtClean="0"/>
              <a:t>Cavelier</a:t>
            </a:r>
            <a:r>
              <a:rPr lang="fr-FR" sz="1200" dirty="0" smtClean="0"/>
              <a:t>, Eugène </a:t>
            </a:r>
            <a:r>
              <a:rPr lang="fr-FR" sz="1200" dirty="0" err="1" smtClean="0"/>
              <a:t>Lequesne</a:t>
            </a:r>
            <a:r>
              <a:rPr lang="fr-FR" sz="1200" dirty="0" smtClean="0"/>
              <a:t>, François Gilbert, Philippe Poitevin et André </a:t>
            </a:r>
            <a:r>
              <a:rPr lang="fr-FR" sz="1200" dirty="0" err="1" smtClean="0"/>
              <a:t>Allar</a:t>
            </a:r>
            <a:r>
              <a:rPr lang="fr-FR" sz="1200" dirty="0" smtClean="0"/>
              <a:t>.</a:t>
            </a:r>
          </a:p>
          <a:p>
            <a:r>
              <a:rPr lang="fr-FR" sz="1200" dirty="0" err="1" smtClean="0"/>
              <a:t>Ornmanistes</a:t>
            </a:r>
            <a:r>
              <a:rPr lang="fr-FR" sz="1200" dirty="0" smtClean="0"/>
              <a:t>: Lucien Chauvet, Antoine </a:t>
            </a:r>
            <a:r>
              <a:rPr lang="fr-FR" sz="1200" dirty="0" err="1" smtClean="0"/>
              <a:t>Guende</a:t>
            </a:r>
            <a:r>
              <a:rPr lang="fr-FR" sz="1200" dirty="0" smtClean="0"/>
              <a:t> et Antoine </a:t>
            </a:r>
            <a:r>
              <a:rPr lang="fr-FR" sz="1200" dirty="0" err="1" smtClean="0"/>
              <a:t>Vittoz</a:t>
            </a:r>
            <a:r>
              <a:rPr lang="fr-FR" sz="1200" dirty="0" smtClean="0"/>
              <a:t>.</a:t>
            </a:r>
          </a:p>
          <a:p>
            <a:endParaRPr lang="fr-FR" dirty="0"/>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683</Words>
  <Application>Microsoft Office PowerPoint</Application>
  <PresentationFormat>Affichage à l'écran (4:3)</PresentationFormat>
  <Paragraphs>60</Paragraphs>
  <Slides>10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Arial</vt:lpstr>
      <vt:lpstr>Calibri</vt:lpstr>
      <vt:lpstr>Thème Office</vt:lpstr>
      <vt:lpstr>PARCOURS DES   FONTAINES - MARSEILLE</vt:lpstr>
      <vt:lpstr>Fontaine d’Homère</vt:lpstr>
      <vt:lpstr>Fontaine Espérandieu</vt:lpstr>
      <vt:lpstr>Fontaine du Cours Julien</vt:lpstr>
      <vt:lpstr>Fontaines Wallace</vt:lpstr>
      <vt:lpstr>Fontaine Léon Blum</vt:lpstr>
      <vt:lpstr>Fontaines des Danaïdes</vt:lpstr>
      <vt:lpstr>Fontaines du Tramway.</vt:lpstr>
      <vt:lpstr>Palais Longchamp</vt:lpstr>
      <vt:lpstr>Fontaines Bleues</vt:lpstr>
    </vt:vector>
  </TitlesOfParts>
  <Company>AGEMS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 DES   FONTAINES - MARSEILLE</dc:title>
  <dc:creator>CECILIA</dc:creator>
  <cp:lastModifiedBy>PELLICANI Christian</cp:lastModifiedBy>
  <cp:revision>12</cp:revision>
  <dcterms:created xsi:type="dcterms:W3CDTF">2017-12-21T12:21:50Z</dcterms:created>
  <dcterms:modified xsi:type="dcterms:W3CDTF">2017-12-12T16:20:59Z</dcterms:modified>
</cp:coreProperties>
</file>